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9" r:id="rId3"/>
    <p:sldId id="280" r:id="rId4"/>
    <p:sldId id="281" r:id="rId5"/>
    <p:sldId id="278" r:id="rId6"/>
    <p:sldId id="282" r:id="rId7"/>
    <p:sldId id="283" r:id="rId8"/>
    <p:sldId id="284" r:id="rId9"/>
    <p:sldId id="285" r:id="rId10"/>
    <p:sldId id="288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6CBA0-02CB-4B12-A562-63C85DD0CD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041EB-8C27-44E2-9377-959B506ED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6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41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701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698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978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730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37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754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964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539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041EB-8C27-44E2-9377-959B506EDE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1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73052A0-54CD-C1ED-524A-8B460E5BF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F18DB91C-587B-5976-141B-9BDA48AC1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D7C7A91-CA7A-C559-AA20-83E735FA1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82FC42D-87F1-F5C2-47BF-44360B07E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CD7E8C5-F1FD-7E67-3D95-A5455EE2D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8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F920EF2-7F05-E6AC-F20F-D2A1FBC8D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91234C3C-C01F-5131-1519-6FAA6904B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38421E92-7FDF-4D72-B54A-DA42401A7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B5238762-3750-8FC4-B30D-89B64481D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38E23606-76A9-D788-8767-88240BC8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32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D3D786F7-AFFC-C43A-CD26-7B3DBD389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575E606D-A119-A258-D7DC-345E0A21B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45B723C-A940-985C-AC02-F6A42B88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2879EA25-1785-7263-5B36-6B7D8163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DF31BB14-9B3A-99C9-D1AB-DEB713C5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81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C7A1E11-DBA4-9C2F-973A-4F534C580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F7ADC40-ECD6-8F44-511A-D490DB9AF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ED6A1A1-8C08-8A24-0A92-D4A17972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43E62B90-A66B-FFFA-EE76-5E10F449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2EA22560-EC17-D1B3-4FAD-92BD2FF9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3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0B3AC8C-7ACF-CA6D-BD7E-F2DB577EA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AF2DB3C7-8DA3-FA37-633B-034E57ED5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1245AB8-9627-28ED-20EB-16EABCBEF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6AB62182-AAF6-6775-34D2-D4E87EFAE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1C6BD902-EA37-4154-3376-C1CD8B10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9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CBB37FC-45EF-5C62-20CF-01EDAFE4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A159255-9F8B-D369-B864-93B6E5279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324C7B9F-5E22-4EBA-6F2B-E2A645567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5599956C-EC47-53A6-3BA1-AD5EAB1CE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382D80B2-DE34-B4EC-B84A-2A15C81E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A268B9AA-5386-46A2-5B41-A4860243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9942806-00BE-309C-74CB-38C42849D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409CBB06-CC70-34F7-B0FB-323D7D697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A6D1F5BE-AEA0-3884-ED1C-CD29C9E64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517F2272-E6BD-844A-EC73-5536B6E4D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AA11A05E-E800-0B9C-135C-8DC1EC98F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1098FB78-D3F5-52DF-B002-A9DFD3AC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682F7670-B5CC-E05A-8111-46B371E15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34E9D913-3A22-17AB-5F88-EDC3A72E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6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2C62B33-D00F-1850-4743-DBBC30582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E19F13FC-1563-C56A-EB04-0B0E153D4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8F4F2656-C01B-CFD2-4DA3-807EC7E2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184898C2-B9E9-3387-843E-967B88DD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7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D0BDBCAC-ED5B-6DFF-F2BC-FCE9512A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322149A6-144C-E0DB-C48E-24F5DD5E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EA216881-288C-D432-46CD-5D932684C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07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A498E3F-2FEE-538F-C752-F87444344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96FB6E87-BECB-A445-F712-6EA08F02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508EAA3A-7513-2DD6-A28E-34FE204C8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54756796-F4FB-4963-869D-B50121664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F82B1A5F-8BBB-93EB-7128-A1DA1F1C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2FA1910E-B235-2A8D-D103-8CF8CA37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83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9108799-C23B-2674-0753-15583074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7F1D98C3-3872-3A44-E9F3-2AD817096E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FC13DC7B-9A71-C5BE-D052-CC1B641E7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6B35D88C-1A4A-13A6-657F-B240E4FCD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42A7BD7F-589F-FB0C-3D8D-C9193A1F3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662A80BD-1E13-208B-44B5-F1E58C47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9B13A346-38DD-579B-493C-91DC7A34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8C45BF8F-EFBC-086D-8BAA-DEE9D374A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0928D50-8AB4-9E1B-DCE7-D3EE25554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63B2-F6BF-4C4D-8E40-EF127E381093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EBA55C98-5D04-9FD1-A5BA-3CC856EC2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6617BAB-6568-93B0-2D30-B26751EC0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64879-F844-4042-B560-61273155E1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800" dirty="0"/>
              <a:t>Proactieve </a:t>
            </a:r>
            <a:r>
              <a:rPr lang="nl-NL" sz="4800" dirty="0" err="1"/>
              <a:t>ZorgPlanning</a:t>
            </a:r>
            <a:r>
              <a:rPr lang="nl-NL" sz="4800" dirty="0"/>
              <a:t> (ACP)</a:t>
            </a:r>
            <a:r>
              <a:rPr lang="nl-NL" dirty="0"/>
              <a:t/>
            </a:r>
            <a:br>
              <a:rPr lang="nl-NL" dirty="0"/>
            </a:br>
            <a:r>
              <a:rPr lang="nl-NL" sz="4000" dirty="0"/>
              <a:t> bij patiënten met dementie</a:t>
            </a:r>
            <a:endParaRPr lang="en-GB" sz="4000" dirty="0"/>
          </a:p>
        </p:txBody>
      </p:sp>
      <p:pic>
        <p:nvPicPr>
          <p:cNvPr id="10" name="Tijdelijke aanduiding voor inhoud 9">
            <a:extLst>
              <a:ext uri="{FF2B5EF4-FFF2-40B4-BE49-F238E27FC236}">
                <a16:creationId xmlns:a16="http://schemas.microsoft.com/office/drawing/2014/main" xmlns="" id="{EA606D6D-C333-DD4E-0F8C-CE0722CC36E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01588" y="1856095"/>
            <a:ext cx="4853940" cy="290560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xmlns="" id="{68023BF5-A427-0235-7FB0-A4B8FF6CBB99}"/>
              </a:ext>
            </a:extLst>
          </p:cNvPr>
          <p:cNvSpPr txBox="1"/>
          <p:nvPr/>
        </p:nvSpPr>
        <p:spPr>
          <a:xfrm>
            <a:off x="968144" y="5187952"/>
            <a:ext cx="65777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Yvonne Schulpen, CM dementie, </a:t>
            </a:r>
            <a:r>
              <a:rPr lang="nl-NL" dirty="0" err="1"/>
              <a:t>Zuyderland</a:t>
            </a:r>
            <a:r>
              <a:rPr lang="nl-NL" dirty="0"/>
              <a:t> Thuiszorg</a:t>
            </a:r>
          </a:p>
          <a:p>
            <a:r>
              <a:rPr lang="nl-NL" dirty="0"/>
              <a:t>Judith Pleunis, kaderhuisarts Eerstelijns Ouderengeneeskunde</a:t>
            </a:r>
          </a:p>
          <a:p>
            <a:r>
              <a:rPr lang="nl-NL" dirty="0"/>
              <a:t>Belangenverstrengeling: geen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032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endParaRPr lang="en-GB" dirty="0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xmlns="" id="{8E816AE0-E915-FBA9-87A0-5E65BC4400D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082168" y="1810012"/>
            <a:ext cx="5799231" cy="422699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2640769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Overdracht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515351" cy="4357688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Hoe zorg je voor </a:t>
            </a:r>
            <a:r>
              <a:rPr lang="nl-NL" dirty="0" err="1"/>
              <a:t>lijnloze</a:t>
            </a:r>
            <a:r>
              <a:rPr lang="nl-NL" dirty="0"/>
              <a:t> communicatie?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TIPS??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1175303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dirty="0"/>
              <a:t>Proactieve </a:t>
            </a:r>
            <a:r>
              <a:rPr lang="nl-NL" sz="3600" dirty="0" err="1"/>
              <a:t>ZorgPlanning</a:t>
            </a:r>
            <a:r>
              <a:rPr lang="nl-NL" sz="3600" dirty="0"/>
              <a:t> bij patiënten met dementie</a:t>
            </a:r>
            <a:br>
              <a:rPr lang="nl-NL" sz="3600" dirty="0"/>
            </a:br>
            <a:r>
              <a:rPr lang="nl-NL" sz="3600" dirty="0"/>
              <a:t>Take Home </a:t>
            </a:r>
            <a:r>
              <a:rPr lang="nl-NL" sz="3600" dirty="0" err="1"/>
              <a:t>Messages</a:t>
            </a:r>
            <a:endParaRPr lang="en-GB" sz="3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9911964" cy="4357688"/>
          </a:xfrm>
        </p:spPr>
        <p:txBody>
          <a:bodyPr/>
          <a:lstStyle/>
          <a:p>
            <a:pPr marL="0" indent="0" algn="l">
              <a:buNone/>
            </a:pPr>
            <a:endParaRPr lang="en-US" dirty="0"/>
          </a:p>
          <a:p>
            <a:pPr algn="l"/>
            <a:r>
              <a:rPr lang="en-US" dirty="0" err="1"/>
              <a:t>Proactieve</a:t>
            </a:r>
            <a:r>
              <a:rPr lang="en-US" dirty="0"/>
              <a:t> </a:t>
            </a:r>
            <a:r>
              <a:rPr lang="en-US" dirty="0" err="1"/>
              <a:t>ZorgPlanning</a:t>
            </a:r>
            <a:r>
              <a:rPr lang="en-US" dirty="0"/>
              <a:t>: </a:t>
            </a:r>
            <a:r>
              <a:rPr lang="en-US" dirty="0" err="1"/>
              <a:t>meer</a:t>
            </a:r>
            <a:r>
              <a:rPr lang="en-US" dirty="0"/>
              <a:t> dan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Reanimerenverklaring</a:t>
            </a:r>
            <a:endParaRPr lang="en-US" dirty="0"/>
          </a:p>
          <a:p>
            <a:pPr algn="l"/>
            <a:r>
              <a:rPr lang="en-US" dirty="0"/>
              <a:t>Shared </a:t>
            </a:r>
            <a:r>
              <a:rPr lang="en-US" dirty="0" err="1"/>
              <a:t>Decisionmaking</a:t>
            </a:r>
            <a:r>
              <a:rPr lang="en-US" dirty="0"/>
              <a:t>: patient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mantelzorger</a:t>
            </a:r>
            <a:endParaRPr lang="en-US" dirty="0"/>
          </a:p>
          <a:p>
            <a:pPr algn="l"/>
            <a:r>
              <a:rPr lang="en-US" dirty="0"/>
              <a:t>Ken je </a:t>
            </a:r>
            <a:r>
              <a:rPr lang="en-US" dirty="0" err="1"/>
              <a:t>patiënt</a:t>
            </a:r>
            <a:r>
              <a:rPr lang="en-US" dirty="0"/>
              <a:t>, in alle </a:t>
            </a:r>
            <a:r>
              <a:rPr lang="en-US" dirty="0" err="1"/>
              <a:t>dimensies</a:t>
            </a:r>
            <a:r>
              <a:rPr lang="en-US" dirty="0"/>
              <a:t>!</a:t>
            </a:r>
          </a:p>
          <a:p>
            <a:pPr algn="l"/>
            <a:r>
              <a:rPr lang="en-US" dirty="0" err="1"/>
              <a:t>Betrek</a:t>
            </a:r>
            <a:r>
              <a:rPr lang="en-US" dirty="0"/>
              <a:t> </a:t>
            </a:r>
            <a:r>
              <a:rPr lang="en-US" dirty="0" err="1"/>
              <a:t>naasten</a:t>
            </a:r>
            <a:endParaRPr lang="en-US" dirty="0"/>
          </a:p>
          <a:p>
            <a:pPr algn="l"/>
            <a:r>
              <a:rPr lang="en-US" dirty="0" err="1"/>
              <a:t>Teamwerk</a:t>
            </a:r>
            <a:endParaRPr lang="en-US" dirty="0"/>
          </a:p>
          <a:p>
            <a:pPr algn="l"/>
            <a:r>
              <a:rPr lang="en-US" dirty="0" err="1"/>
              <a:t>Overdracht</a:t>
            </a: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150614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> bij dementie</a:t>
            </a:r>
            <a:br>
              <a:rPr lang="nl-NL" dirty="0"/>
            </a:br>
            <a:r>
              <a:rPr lang="nl-NL" dirty="0" err="1"/>
              <a:t>too</a:t>
            </a:r>
            <a:r>
              <a:rPr lang="nl-NL" dirty="0"/>
              <a:t> </a:t>
            </a:r>
            <a:r>
              <a:rPr lang="nl-NL" dirty="0" err="1"/>
              <a:t>litlle</a:t>
            </a:r>
            <a:r>
              <a:rPr lang="nl-NL" dirty="0"/>
              <a:t>, </a:t>
            </a:r>
            <a:r>
              <a:rPr lang="nl-NL" dirty="0" err="1"/>
              <a:t>too</a:t>
            </a:r>
            <a:r>
              <a:rPr lang="nl-NL" dirty="0"/>
              <a:t> late?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515351" cy="4357688"/>
          </a:xfrm>
        </p:spPr>
        <p:txBody>
          <a:bodyPr/>
          <a:lstStyle/>
          <a:p>
            <a:endParaRPr lang="nl-NL" dirty="0"/>
          </a:p>
          <a:p>
            <a:r>
              <a:rPr lang="nl-NL" dirty="0"/>
              <a:t>Casemanager -&gt; vanuit wensen en behoeften van de patiënt</a:t>
            </a:r>
          </a:p>
          <a:p>
            <a:r>
              <a:rPr lang="nl-NL" dirty="0"/>
              <a:t>Huisarts/praktijkondersteuner -&gt; vanuit somatisch oogpunt -&gt; reanimeren? IC? </a:t>
            </a:r>
            <a:r>
              <a:rPr lang="nl-NL" dirty="0" err="1"/>
              <a:t>Etc</a:t>
            </a:r>
            <a:r>
              <a:rPr lang="nl-NL" dirty="0"/>
              <a:t>?</a:t>
            </a:r>
          </a:p>
          <a:p>
            <a:endParaRPr lang="nl-NL" dirty="0"/>
          </a:p>
          <a:p>
            <a:r>
              <a:rPr lang="nl-NL" dirty="0"/>
              <a:t>Communicatie?</a:t>
            </a:r>
            <a:endParaRPr lang="en-GB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167725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> bij dementie</a:t>
            </a:r>
            <a:br>
              <a:rPr lang="nl-NL" dirty="0"/>
            </a:br>
            <a:r>
              <a:rPr lang="nl-NL" dirty="0"/>
              <a:t>wat houdt ons tegen?</a:t>
            </a:r>
            <a:endParaRPr lang="en-GB" dirty="0"/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xmlns="" id="{C8778DE5-F50F-BCBC-1FE4-92B2142E402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575743" y="2509760"/>
            <a:ext cx="5158421" cy="2888716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323147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784" y="262548"/>
            <a:ext cx="10515600" cy="1325563"/>
          </a:xfrm>
        </p:spPr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> bij dementie</a:t>
            </a:r>
            <a:br>
              <a:rPr lang="nl-NL" dirty="0"/>
            </a:br>
            <a:r>
              <a:rPr lang="nl-NL" dirty="0"/>
              <a:t>wat houdt ons tegen?</a:t>
            </a:r>
            <a:endParaRPr lang="en-GB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xmlns="" id="{E8E4B3FF-8D9D-B48B-9440-EE055797DB7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81044562"/>
              </p:ext>
            </p:extLst>
          </p:nvPr>
        </p:nvGraphicFramePr>
        <p:xfrm>
          <a:off x="854098" y="1653871"/>
          <a:ext cx="8281950" cy="4492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975">
                  <a:extLst>
                    <a:ext uri="{9D8B030D-6E8A-4147-A177-3AD203B41FA5}">
                      <a16:colId xmlns:a16="http://schemas.microsoft.com/office/drawing/2014/main" xmlns="" val="740266136"/>
                    </a:ext>
                  </a:extLst>
                </a:gridCol>
                <a:gridCol w="4140975">
                  <a:extLst>
                    <a:ext uri="{9D8B030D-6E8A-4147-A177-3AD203B41FA5}">
                      <a16:colId xmlns:a16="http://schemas.microsoft.com/office/drawing/2014/main" xmlns="" val="54292176"/>
                    </a:ext>
                  </a:extLst>
                </a:gridCol>
              </a:tblGrid>
              <a:tr h="436439">
                <a:tc>
                  <a:txBody>
                    <a:bodyPr/>
                    <a:lstStyle/>
                    <a:p>
                      <a:r>
                        <a:rPr lang="nl-NL" dirty="0"/>
                        <a:t>Barrières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Stimulerende factoren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3416590"/>
                  </a:ext>
                </a:extLst>
              </a:tr>
              <a:tr h="754432">
                <a:tc>
                  <a:txBody>
                    <a:bodyPr/>
                    <a:lstStyle/>
                    <a:p>
                      <a:r>
                        <a:rPr lang="nl-NL" dirty="0"/>
                        <a:t>Onzekerheid over wanneer PZP te plannen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Tijdige start bij milde dementie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6910230"/>
                  </a:ext>
                </a:extLst>
              </a:tr>
              <a:tr h="754432">
                <a:tc>
                  <a:txBody>
                    <a:bodyPr/>
                    <a:lstStyle/>
                    <a:p>
                      <a:r>
                        <a:rPr lang="nl-NL" dirty="0"/>
                        <a:t>Hoe moet je plannen voor een onzekere toekomst?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Betrek alle stakeholders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1602178"/>
                  </a:ext>
                </a:extLst>
              </a:tr>
              <a:tr h="1038320">
                <a:tc>
                  <a:txBody>
                    <a:bodyPr/>
                    <a:lstStyle/>
                    <a:p>
                      <a:r>
                        <a:rPr lang="nl-NL" dirty="0"/>
                        <a:t>Onvoldoende kennis over dementie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Bespreek sociale EN medische onderwerpen gericht op een zo normaal mogelijk leven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8639405"/>
                  </a:ext>
                </a:extLst>
              </a:tr>
              <a:tr h="754432">
                <a:tc>
                  <a:txBody>
                    <a:bodyPr/>
                    <a:lstStyle/>
                    <a:p>
                      <a:r>
                        <a:rPr lang="nl-NL" dirty="0"/>
                        <a:t>Moeite om wilsbekwaamheid van de patiënt in te schatten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2026624"/>
                  </a:ext>
                </a:extLst>
              </a:tr>
              <a:tr h="754432">
                <a:tc>
                  <a:txBody>
                    <a:bodyPr/>
                    <a:lstStyle/>
                    <a:p>
                      <a:r>
                        <a:rPr lang="nl-NL" dirty="0"/>
                        <a:t>Veranderende voorkeuren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3182062"/>
                  </a:ext>
                </a:extLst>
              </a:tr>
            </a:tbl>
          </a:graphicData>
        </a:graphic>
      </p:graphicFrame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042A7D89-D704-E590-06D7-35CDFAE599D1}"/>
              </a:ext>
            </a:extLst>
          </p:cNvPr>
          <p:cNvSpPr txBox="1"/>
          <p:nvPr/>
        </p:nvSpPr>
        <p:spPr>
          <a:xfrm>
            <a:off x="79512" y="6364619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0" i="0" u="none" strike="noStrike" baseline="0" dirty="0" err="1">
                <a:solidFill>
                  <a:srgbClr val="000000"/>
                </a:solidFill>
                <a:latin typeface="Helvetica-Condensed"/>
              </a:rPr>
              <a:t>Tilburgs</a:t>
            </a:r>
            <a:r>
              <a:rPr lang="en-GB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 B, </a:t>
            </a:r>
            <a:r>
              <a:rPr lang="en-GB" sz="1200" b="0" i="0" u="none" strike="noStrike" baseline="0" dirty="0" err="1">
                <a:solidFill>
                  <a:srgbClr val="000000"/>
                </a:solidFill>
                <a:latin typeface="Helvetica-Condensed"/>
              </a:rPr>
              <a:t>Vernooij-Dassen</a:t>
            </a:r>
            <a:r>
              <a:rPr lang="en-GB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 M,</a:t>
            </a:r>
            <a:r>
              <a:rPr lang="nl-NL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Koopmans R, van Gennip H, Engels Y, Perry M</a:t>
            </a:r>
            <a:r>
              <a:rPr lang="en-GB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(2018) Barriers and facilitators for GPs in dementia advance care planning: A systematic </a:t>
            </a:r>
            <a:r>
              <a:rPr lang="en-GB" sz="1200" b="0" i="0" u="none" strike="noStrike" baseline="0" dirty="0" err="1">
                <a:solidFill>
                  <a:srgbClr val="000000"/>
                </a:solidFill>
                <a:latin typeface="Helvetica-Condensed"/>
              </a:rPr>
              <a:t>integrativereview</a:t>
            </a:r>
            <a:r>
              <a:rPr lang="en-GB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. </a:t>
            </a:r>
            <a:r>
              <a:rPr lang="en-GB" sz="1200" b="0" i="0" u="none" strike="noStrike" baseline="0" dirty="0" err="1">
                <a:solidFill>
                  <a:srgbClr val="000000"/>
                </a:solidFill>
                <a:latin typeface="Helvetica-Condensed"/>
              </a:rPr>
              <a:t>PLoS</a:t>
            </a:r>
            <a:r>
              <a:rPr lang="en-GB" sz="1200" b="0" i="0" u="none" strike="noStrike" baseline="0" dirty="0">
                <a:solidFill>
                  <a:srgbClr val="000000"/>
                </a:solidFill>
                <a:latin typeface="Helvetica-Condensed"/>
              </a:rPr>
              <a:t> ONE 13(6): e0198535. </a:t>
            </a:r>
            <a:r>
              <a:rPr lang="en-GB" sz="1200" b="0" i="0" u="none" strike="noStrike" baseline="0" dirty="0">
                <a:solidFill>
                  <a:srgbClr val="2C5CFB"/>
                </a:solidFill>
                <a:latin typeface="Helvetica-Condensed"/>
              </a:rPr>
              <a:t>https://doi.org/10.1371/journal.pone.0198535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2564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err="1">
                <a:latin typeface="+mn-lt"/>
              </a:rPr>
              <a:t>Proactieve</a:t>
            </a:r>
            <a:r>
              <a:rPr lang="en-US" sz="4400" dirty="0">
                <a:latin typeface="+mn-lt"/>
              </a:rPr>
              <a:t> </a:t>
            </a:r>
            <a:r>
              <a:rPr lang="en-US" sz="4400" dirty="0" err="1">
                <a:latin typeface="+mn-lt"/>
              </a:rPr>
              <a:t>ZorgPlanning</a:t>
            </a:r>
            <a:r>
              <a:rPr lang="en-US" sz="4400" dirty="0">
                <a:latin typeface="+mn-lt"/>
              </a:rPr>
              <a:t/>
            </a:r>
            <a:br>
              <a:rPr lang="en-US" sz="4400" dirty="0">
                <a:latin typeface="+mn-lt"/>
              </a:rPr>
            </a:br>
            <a:r>
              <a:rPr lang="en-US" dirty="0" err="1">
                <a:latin typeface="+mn-lt"/>
              </a:rPr>
              <a:t>D</a:t>
            </a:r>
            <a:r>
              <a:rPr lang="en-US" sz="4400" dirty="0" err="1">
                <a:latin typeface="+mn-lt"/>
              </a:rPr>
              <a:t>imensies</a:t>
            </a:r>
            <a:r>
              <a:rPr lang="en-US" sz="4400" dirty="0">
                <a:latin typeface="+mn-lt"/>
              </a:rPr>
              <a:t> 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515351" cy="4357688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Fysieke</a:t>
            </a:r>
            <a:r>
              <a:rPr lang="en-US" dirty="0"/>
              <a:t> </a:t>
            </a:r>
            <a:r>
              <a:rPr lang="en-US" dirty="0" err="1"/>
              <a:t>dimens</a:t>
            </a:r>
            <a:r>
              <a:rPr lang="nl-NL" dirty="0"/>
              <a:t>ie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Psychische</a:t>
            </a:r>
            <a:r>
              <a:rPr lang="en-US" dirty="0"/>
              <a:t> </a:t>
            </a:r>
            <a:r>
              <a:rPr lang="en-US" dirty="0" err="1"/>
              <a:t>dimensie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dimensie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Spirituele</a:t>
            </a:r>
            <a:r>
              <a:rPr lang="en-US" dirty="0"/>
              <a:t> </a:t>
            </a:r>
            <a:r>
              <a:rPr lang="en-US" dirty="0" err="1"/>
              <a:t>dimensie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Financiële</a:t>
            </a:r>
            <a:r>
              <a:rPr lang="en-US" dirty="0"/>
              <a:t> </a:t>
            </a:r>
            <a:r>
              <a:rPr lang="en-US" dirty="0" err="1"/>
              <a:t>dimensie</a:t>
            </a: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CBD56607-D85D-C849-22F2-928B289C6572}"/>
              </a:ext>
            </a:extLst>
          </p:cNvPr>
          <p:cNvSpPr txBox="1"/>
          <p:nvPr/>
        </p:nvSpPr>
        <p:spPr>
          <a:xfrm>
            <a:off x="278295" y="6492875"/>
            <a:ext cx="338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NHG-standaard dementie, Zorgstandaard dementie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29010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Wanneer?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515351" cy="4357688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PRO-ACTIEF</a:t>
            </a:r>
          </a:p>
          <a:p>
            <a:r>
              <a:rPr lang="nl-NL" dirty="0"/>
              <a:t>Zo snel mogelijk na diagnose</a:t>
            </a:r>
          </a:p>
          <a:p>
            <a:r>
              <a:rPr lang="nl-NL" dirty="0"/>
              <a:t>Wanneer de patiënt nog wilsbekwaam is, zodat hij zijn zorgdoelen zelf kan benoemen en de reikwijdte van de bijbehorende behandelwensen kan overzien</a:t>
            </a:r>
            <a:endParaRPr lang="en-GB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191605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Wat?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732581" cy="43576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err="1"/>
              <a:t>Zorgplanning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zorgdoel</a:t>
            </a:r>
            <a:r>
              <a:rPr lang="en-US" dirty="0"/>
              <a:t> </a:t>
            </a:r>
            <a:r>
              <a:rPr lang="en-US" dirty="0" err="1"/>
              <a:t>formuleren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	</a:t>
            </a:r>
            <a:r>
              <a:rPr lang="en-US" dirty="0" err="1"/>
              <a:t>waar</a:t>
            </a:r>
            <a:r>
              <a:rPr lang="en-US" dirty="0"/>
              <a:t>, hoe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verzorgd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	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sterven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	is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realiseerbaar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	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behandeling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ondergaan</a:t>
            </a:r>
            <a:r>
              <a:rPr lang="en-US" dirty="0"/>
              <a:t>/</a:t>
            </a:r>
            <a:r>
              <a:rPr lang="en-US" dirty="0" err="1"/>
              <a:t>verbied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?</a:t>
            </a:r>
          </a:p>
          <a:p>
            <a:r>
              <a:rPr lang="en-US" dirty="0" err="1"/>
              <a:t>Kennis</a:t>
            </a:r>
            <a:r>
              <a:rPr lang="en-US" dirty="0"/>
              <a:t> van </a:t>
            </a:r>
            <a:r>
              <a:rPr lang="en-US" dirty="0" err="1"/>
              <a:t>normen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waarden</a:t>
            </a:r>
            <a:r>
              <a:rPr lang="en-US" dirty="0"/>
              <a:t> </a:t>
            </a:r>
            <a:r>
              <a:rPr lang="en-US" dirty="0" err="1"/>
              <a:t>patiënt</a:t>
            </a:r>
            <a:endParaRPr lang="en-US" dirty="0"/>
          </a:p>
          <a:p>
            <a:pPr algn="l"/>
            <a:r>
              <a:rPr lang="en-US" dirty="0" err="1"/>
              <a:t>Sociale</a:t>
            </a:r>
            <a:r>
              <a:rPr lang="en-US" dirty="0"/>
              <a:t> context patient: </a:t>
            </a:r>
          </a:p>
          <a:p>
            <a:pPr lvl="1"/>
            <a:r>
              <a:rPr lang="en-US" dirty="0" err="1"/>
              <a:t>Sociaal</a:t>
            </a:r>
            <a:r>
              <a:rPr lang="en-US" dirty="0"/>
              <a:t> </a:t>
            </a:r>
            <a:r>
              <a:rPr lang="en-US" dirty="0" err="1"/>
              <a:t>netwerk</a:t>
            </a:r>
            <a:r>
              <a:rPr lang="en-US" dirty="0"/>
              <a:t> -&gt; </a:t>
            </a:r>
            <a:r>
              <a:rPr lang="en-US" dirty="0" err="1"/>
              <a:t>contactpersoon</a:t>
            </a:r>
            <a:r>
              <a:rPr lang="en-US" dirty="0"/>
              <a:t>, </a:t>
            </a:r>
            <a:r>
              <a:rPr lang="en-US" dirty="0" err="1"/>
              <a:t>wettelijk</a:t>
            </a:r>
            <a:r>
              <a:rPr lang="en-US" dirty="0"/>
              <a:t> </a:t>
            </a:r>
            <a:r>
              <a:rPr lang="en-US" dirty="0" err="1"/>
              <a:t>vertegenwoordiger</a:t>
            </a:r>
            <a:r>
              <a:rPr lang="en-US" dirty="0"/>
              <a:t>? </a:t>
            </a:r>
            <a:r>
              <a:rPr lang="en-US" dirty="0" err="1"/>
              <a:t>Beleving</a:t>
            </a:r>
            <a:r>
              <a:rPr lang="en-US" dirty="0"/>
              <a:t> van die </a:t>
            </a:r>
            <a:r>
              <a:rPr lang="en-US" dirty="0" err="1"/>
              <a:t>naasten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Thuissituatie</a:t>
            </a:r>
            <a:r>
              <a:rPr lang="en-US" dirty="0"/>
              <a:t> -&gt; </a:t>
            </a:r>
            <a:r>
              <a:rPr lang="en-US" dirty="0" err="1"/>
              <a:t>kan</a:t>
            </a:r>
            <a:r>
              <a:rPr lang="en-US" dirty="0"/>
              <a:t> patient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veilig</a:t>
            </a:r>
            <a:r>
              <a:rPr lang="en-US" dirty="0"/>
              <a:t> </a:t>
            </a:r>
            <a:r>
              <a:rPr lang="en-US" dirty="0" err="1"/>
              <a:t>thuis</a:t>
            </a:r>
            <a:r>
              <a:rPr lang="en-US" dirty="0"/>
              <a:t> </a:t>
            </a:r>
            <a:r>
              <a:rPr lang="en-US" dirty="0" err="1"/>
              <a:t>blijven</a:t>
            </a:r>
            <a:r>
              <a:rPr lang="en-US" dirty="0"/>
              <a:t> </a:t>
            </a:r>
            <a:r>
              <a:rPr lang="en-US" dirty="0" err="1"/>
              <a:t>wonen</a:t>
            </a:r>
            <a:r>
              <a:rPr lang="en-US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Bewust</a:t>
            </a:r>
            <a:r>
              <a:rPr lang="en-US" dirty="0"/>
              <a:t> </a:t>
            </a:r>
            <a:r>
              <a:rPr lang="en-US" dirty="0" err="1"/>
              <a:t>afscheid</a:t>
            </a:r>
            <a:r>
              <a:rPr lang="en-US" dirty="0"/>
              <a:t> </a:t>
            </a:r>
            <a:r>
              <a:rPr lang="en-US" dirty="0" err="1"/>
              <a:t>nemen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Testament</a:t>
            </a:r>
          </a:p>
          <a:p>
            <a:pPr algn="l"/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219269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Hoe?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910100" cy="4357688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/>
              <a:t>SHARED- DECISION MAKING</a:t>
            </a:r>
          </a:p>
          <a:p>
            <a:r>
              <a:rPr lang="en-US" sz="2400" b="1" dirty="0" err="1"/>
              <a:t>Kennismaking</a:t>
            </a:r>
            <a:r>
              <a:rPr lang="en-US" sz="2400" dirty="0"/>
              <a:t> </a:t>
            </a:r>
            <a:r>
              <a:rPr lang="en-US" sz="2400" dirty="0" err="1"/>
              <a:t>patiënt</a:t>
            </a:r>
            <a:r>
              <a:rPr lang="en-US" sz="2400" dirty="0"/>
              <a:t>: </a:t>
            </a:r>
            <a:r>
              <a:rPr lang="en-US" sz="2400" dirty="0" err="1"/>
              <a:t>levensverhaal</a:t>
            </a:r>
            <a:r>
              <a:rPr lang="en-US" sz="2400" dirty="0"/>
              <a:t>, </a:t>
            </a:r>
            <a:r>
              <a:rPr lang="en-US" sz="2400" dirty="0" err="1"/>
              <a:t>normen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waarden</a:t>
            </a:r>
            <a:endParaRPr lang="en-US" sz="2400" dirty="0"/>
          </a:p>
          <a:p>
            <a:r>
              <a:rPr lang="en-US" sz="2400" dirty="0"/>
              <a:t>Met </a:t>
            </a:r>
            <a:r>
              <a:rPr lang="en-US" sz="2400" dirty="0" err="1"/>
              <a:t>goedkeuring</a:t>
            </a:r>
            <a:r>
              <a:rPr lang="en-US" sz="2400" dirty="0"/>
              <a:t> van de patient:</a:t>
            </a:r>
          </a:p>
          <a:p>
            <a:pPr lvl="1"/>
            <a:r>
              <a:rPr lang="en-US" sz="2000" dirty="0" err="1"/>
              <a:t>Besteed</a:t>
            </a:r>
            <a:r>
              <a:rPr lang="en-US" sz="2000" dirty="0"/>
              <a:t> </a:t>
            </a:r>
            <a:r>
              <a:rPr lang="en-US" sz="2000" b="1" dirty="0" err="1"/>
              <a:t>aandacht</a:t>
            </a:r>
            <a:r>
              <a:rPr lang="en-US" sz="2000" b="1" dirty="0"/>
              <a:t> </a:t>
            </a:r>
            <a:r>
              <a:rPr lang="en-US" sz="2000" dirty="0" err="1"/>
              <a:t>aan</a:t>
            </a:r>
            <a:r>
              <a:rPr lang="en-US" sz="2000" dirty="0"/>
              <a:t> </a:t>
            </a:r>
            <a:r>
              <a:rPr lang="en-US" sz="2000" dirty="0" err="1"/>
              <a:t>beleving</a:t>
            </a:r>
            <a:r>
              <a:rPr lang="en-US" sz="2000" dirty="0"/>
              <a:t> </a:t>
            </a:r>
            <a:r>
              <a:rPr lang="en-US" sz="2000" dirty="0" err="1"/>
              <a:t>naasten</a:t>
            </a:r>
            <a:r>
              <a:rPr lang="en-US" sz="2000" dirty="0"/>
              <a:t>/</a:t>
            </a:r>
            <a:r>
              <a:rPr lang="en-US" sz="2000" dirty="0" err="1"/>
              <a:t>mantelzorger</a:t>
            </a:r>
            <a:endParaRPr lang="en-US" sz="2000" dirty="0"/>
          </a:p>
          <a:p>
            <a:pPr lvl="1"/>
            <a:r>
              <a:rPr lang="en-US" sz="2000" b="1" dirty="0" err="1"/>
              <a:t>Betrek</a:t>
            </a:r>
            <a:r>
              <a:rPr lang="en-US" sz="2000" dirty="0"/>
              <a:t> de </a:t>
            </a:r>
            <a:r>
              <a:rPr lang="en-US" sz="2000" dirty="0" err="1"/>
              <a:t>naaste</a:t>
            </a:r>
            <a:r>
              <a:rPr lang="en-US" sz="2000" dirty="0"/>
              <a:t>/</a:t>
            </a:r>
            <a:r>
              <a:rPr lang="en-US" sz="2000" dirty="0" err="1"/>
              <a:t>mantelzorger</a:t>
            </a:r>
            <a:r>
              <a:rPr lang="en-US" sz="2000" dirty="0"/>
              <a:t> </a:t>
            </a:r>
            <a:r>
              <a:rPr lang="en-US" sz="2000" dirty="0" err="1"/>
              <a:t>bij</a:t>
            </a:r>
            <a:r>
              <a:rPr lang="en-US" sz="2000" dirty="0"/>
              <a:t> de </a:t>
            </a:r>
            <a:r>
              <a:rPr lang="en-US" sz="2000" b="1" dirty="0" err="1"/>
              <a:t>bespreking</a:t>
            </a:r>
            <a:r>
              <a:rPr lang="en-US" sz="2000" dirty="0"/>
              <a:t> van het </a:t>
            </a:r>
            <a:r>
              <a:rPr lang="en-US" sz="2000" dirty="0" err="1"/>
              <a:t>proactieve</a:t>
            </a:r>
            <a:r>
              <a:rPr lang="en-US" sz="2000" dirty="0"/>
              <a:t> </a:t>
            </a:r>
            <a:r>
              <a:rPr lang="en-US" sz="2000" dirty="0" err="1"/>
              <a:t>zorgplan</a:t>
            </a:r>
            <a:endParaRPr lang="en-US" sz="2000" dirty="0"/>
          </a:p>
          <a:p>
            <a:pPr algn="l"/>
            <a:r>
              <a:rPr lang="en-US" b="1" dirty="0" err="1"/>
              <a:t>Beleving</a:t>
            </a:r>
            <a:r>
              <a:rPr lang="en-US" dirty="0"/>
              <a:t>: </a:t>
            </a:r>
            <a:r>
              <a:rPr lang="en-US" sz="2400" dirty="0" err="1"/>
              <a:t>kwaliteit</a:t>
            </a:r>
            <a:r>
              <a:rPr lang="en-US" sz="2400" dirty="0"/>
              <a:t> van </a:t>
            </a:r>
            <a:r>
              <a:rPr lang="en-US" sz="2400" dirty="0" err="1"/>
              <a:t>leven</a:t>
            </a:r>
            <a:r>
              <a:rPr lang="en-US" sz="2400" dirty="0"/>
              <a:t>, </a:t>
            </a:r>
            <a:r>
              <a:rPr lang="en-US" sz="2400" dirty="0" err="1"/>
              <a:t>angsten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bezorgdheden</a:t>
            </a:r>
            <a:r>
              <a:rPr lang="en-US" sz="2400" dirty="0"/>
              <a:t> </a:t>
            </a:r>
            <a:r>
              <a:rPr lang="en-US" sz="2400" dirty="0" err="1"/>
              <a:t>toekomst</a:t>
            </a:r>
            <a:endParaRPr lang="en-US" sz="2400" dirty="0"/>
          </a:p>
          <a:p>
            <a:pPr algn="l"/>
            <a:r>
              <a:rPr lang="en-US" b="1" dirty="0" err="1"/>
              <a:t>Begeleid</a:t>
            </a:r>
            <a:r>
              <a:rPr lang="en-US" dirty="0"/>
              <a:t> </a:t>
            </a:r>
            <a:r>
              <a:rPr lang="en-US" sz="2400" dirty="0" err="1"/>
              <a:t>bij</a:t>
            </a:r>
            <a:r>
              <a:rPr lang="en-US" sz="2400" dirty="0"/>
              <a:t> </a:t>
            </a:r>
            <a:r>
              <a:rPr lang="en-US" sz="2400" dirty="0" err="1"/>
              <a:t>formuleren</a:t>
            </a:r>
            <a:r>
              <a:rPr lang="en-US" sz="2400" dirty="0"/>
              <a:t> </a:t>
            </a:r>
            <a:r>
              <a:rPr lang="en-US" sz="2400" dirty="0" err="1"/>
              <a:t>zorgdoelen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zorgplanning</a:t>
            </a:r>
            <a:endParaRPr lang="en-US" sz="2400" dirty="0"/>
          </a:p>
          <a:p>
            <a:pPr algn="l"/>
            <a:r>
              <a:rPr lang="en-US" b="1" dirty="0" err="1"/>
              <a:t>Peil</a:t>
            </a:r>
            <a:r>
              <a:rPr lang="en-US" dirty="0"/>
              <a:t> </a:t>
            </a:r>
            <a:r>
              <a:rPr lang="en-US" sz="2400" dirty="0" err="1"/>
              <a:t>ziekte-inzicht</a:t>
            </a:r>
            <a:endParaRPr lang="en-US" sz="2400" dirty="0"/>
          </a:p>
          <a:p>
            <a:pPr marL="0" indent="0">
              <a:buNone/>
            </a:pP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gericht</a:t>
            </a:r>
            <a:r>
              <a:rPr lang="en-US" dirty="0"/>
              <a:t> op </a:t>
            </a:r>
            <a:r>
              <a:rPr lang="en-US" dirty="0" err="1"/>
              <a:t>behoud</a:t>
            </a:r>
            <a:r>
              <a:rPr lang="en-US" dirty="0"/>
              <a:t> van </a:t>
            </a:r>
            <a:r>
              <a:rPr lang="en-US" dirty="0" err="1"/>
              <a:t>kwaliteit</a:t>
            </a:r>
            <a:r>
              <a:rPr lang="en-US" dirty="0"/>
              <a:t> van </a:t>
            </a:r>
            <a:r>
              <a:rPr lang="en-US" dirty="0" err="1"/>
              <a:t>leven</a:t>
            </a:r>
            <a:r>
              <a:rPr lang="en-US" dirty="0"/>
              <a:t> in </a:t>
            </a:r>
            <a:r>
              <a:rPr lang="en-US" dirty="0" err="1"/>
              <a:t>plaats</a:t>
            </a:r>
            <a:r>
              <a:rPr lang="en-US" dirty="0"/>
              <a:t> van op </a:t>
            </a: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behandeling</a:t>
            </a: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871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407636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E738461-78BD-32AE-6C73-DDD2BCB7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Proactieve </a:t>
            </a:r>
            <a:r>
              <a:rPr lang="nl-NL" dirty="0" err="1"/>
              <a:t>ZorgPlanning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Teamwerk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781E3-3684-4CB5-B56C-122682356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19275"/>
            <a:ext cx="8862392" cy="4357688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err="1"/>
              <a:t>Huisarts</a:t>
            </a:r>
            <a:endParaRPr lang="en-US" b="1" dirty="0"/>
          </a:p>
          <a:p>
            <a:pPr algn="l"/>
            <a:r>
              <a:rPr lang="en-US" dirty="0"/>
              <a:t>	</a:t>
            </a:r>
            <a:r>
              <a:rPr lang="en-US" dirty="0" err="1"/>
              <a:t>opsporing</a:t>
            </a:r>
            <a:r>
              <a:rPr lang="en-US" dirty="0"/>
              <a:t>, </a:t>
            </a:r>
            <a:r>
              <a:rPr lang="en-US" dirty="0" err="1"/>
              <a:t>analyse</a:t>
            </a:r>
            <a:r>
              <a:rPr lang="en-US" dirty="0"/>
              <a:t> </a:t>
            </a:r>
            <a:r>
              <a:rPr lang="en-US" dirty="0" err="1"/>
              <a:t>kwetsbaarheid</a:t>
            </a:r>
            <a:r>
              <a:rPr lang="en-US" dirty="0"/>
              <a:t>, PZP, </a:t>
            </a:r>
            <a:r>
              <a:rPr lang="en-US" dirty="0" err="1"/>
              <a:t>casemanagement</a:t>
            </a:r>
            <a:endParaRPr lang="en-US" dirty="0"/>
          </a:p>
          <a:p>
            <a:pPr marL="0" indent="0" algn="l">
              <a:buNone/>
            </a:pPr>
            <a:r>
              <a:rPr lang="en-US" b="1" dirty="0"/>
              <a:t>Specialist </a:t>
            </a:r>
            <a:r>
              <a:rPr lang="en-US" b="1" dirty="0" err="1"/>
              <a:t>Ouderengeneeskunde</a:t>
            </a:r>
            <a:endParaRPr lang="en-US" b="1" dirty="0"/>
          </a:p>
          <a:p>
            <a:pPr algn="l"/>
            <a:r>
              <a:rPr lang="en-US" dirty="0"/>
              <a:t>	</a:t>
            </a:r>
            <a:r>
              <a:rPr lang="en-US" dirty="0" err="1"/>
              <a:t>consulent</a:t>
            </a:r>
            <a:endParaRPr lang="en-US" dirty="0"/>
          </a:p>
          <a:p>
            <a:pPr marL="0" indent="0" algn="l">
              <a:buNone/>
            </a:pPr>
            <a:r>
              <a:rPr lang="en-US" b="1" dirty="0" err="1"/>
              <a:t>Praktijkondersteuner</a:t>
            </a:r>
            <a:r>
              <a:rPr lang="en-US" b="1" dirty="0"/>
              <a:t>/</a:t>
            </a:r>
            <a:r>
              <a:rPr lang="en-US" b="1" dirty="0" err="1"/>
              <a:t>Casemanager</a:t>
            </a:r>
            <a:r>
              <a:rPr lang="en-US" b="1" dirty="0"/>
              <a:t> </a:t>
            </a:r>
            <a:r>
              <a:rPr lang="en-US" b="1" dirty="0" err="1"/>
              <a:t>Dementie</a:t>
            </a:r>
            <a:endParaRPr lang="en-US" b="1" dirty="0"/>
          </a:p>
          <a:p>
            <a:pPr algn="l"/>
            <a:r>
              <a:rPr lang="en-US" dirty="0"/>
              <a:t>	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aangaan</a:t>
            </a:r>
            <a:r>
              <a:rPr lang="en-US" dirty="0"/>
              <a:t> </a:t>
            </a:r>
            <a:r>
              <a:rPr lang="en-US" dirty="0" err="1"/>
              <a:t>vanuit</a:t>
            </a:r>
            <a:r>
              <a:rPr lang="en-US" dirty="0"/>
              <a:t> </a:t>
            </a:r>
            <a:r>
              <a:rPr lang="en-US" dirty="0" err="1"/>
              <a:t>wensen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behoeften</a:t>
            </a:r>
            <a:endParaRPr lang="en-US" dirty="0"/>
          </a:p>
          <a:p>
            <a:pPr marL="0" indent="0" algn="l">
              <a:buNone/>
            </a:pPr>
            <a:r>
              <a:rPr lang="en-US" b="1" dirty="0" err="1"/>
              <a:t>Thuiszorg</a:t>
            </a:r>
            <a:r>
              <a:rPr lang="en-US" b="1" dirty="0"/>
              <a:t>/</a:t>
            </a:r>
            <a:r>
              <a:rPr lang="en-US" b="1" dirty="0" err="1"/>
              <a:t>assistente</a:t>
            </a:r>
            <a:endParaRPr lang="en-US" b="1" dirty="0"/>
          </a:p>
          <a:p>
            <a:r>
              <a:rPr lang="en-US" dirty="0"/>
              <a:t>          </a:t>
            </a:r>
            <a:r>
              <a:rPr lang="en-US" dirty="0" err="1"/>
              <a:t>signaleren</a:t>
            </a:r>
            <a:endParaRPr lang="en-US" dirty="0"/>
          </a:p>
          <a:p>
            <a:pPr marL="0" indent="0" algn="l">
              <a:buNone/>
            </a:pPr>
            <a:r>
              <a:rPr lang="en-US" b="1" dirty="0" err="1"/>
              <a:t>Palliatief</a:t>
            </a:r>
            <a:r>
              <a:rPr lang="en-US" b="1" dirty="0"/>
              <a:t> </a:t>
            </a:r>
            <a:r>
              <a:rPr lang="en-US" b="1" dirty="0" err="1"/>
              <a:t>Consulent</a:t>
            </a:r>
            <a:endParaRPr lang="en-US" b="1" dirty="0"/>
          </a:p>
          <a:p>
            <a:pPr marL="0" indent="0" algn="l">
              <a:buNone/>
            </a:pPr>
            <a:r>
              <a:rPr lang="en-US" b="1" dirty="0" err="1"/>
              <a:t>Geestelijk</a:t>
            </a:r>
            <a:r>
              <a:rPr lang="en-US" b="1" dirty="0"/>
              <a:t> </a:t>
            </a:r>
            <a:r>
              <a:rPr lang="en-US" b="1" dirty="0" err="1"/>
              <a:t>verzorger</a:t>
            </a:r>
            <a:endParaRPr lang="nl-NL" b="1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BBF0282-DDE8-8088-9D22-571C9A70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80" y="4542513"/>
            <a:ext cx="2437183" cy="727376"/>
          </a:xfrm>
          <a:prstGeom prst="rect">
            <a:avLst/>
          </a:prstGeom>
        </p:spPr>
      </p:pic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xmlns="" id="{9D8AC577-6FB0-89E6-186F-95AE39D5D6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550" y="5398476"/>
            <a:ext cx="2667000" cy="1094399"/>
          </a:xfrm>
        </p:spPr>
      </p:pic>
    </p:spTree>
    <p:extLst>
      <p:ext uri="{BB962C8B-B14F-4D97-AF65-F5344CB8AC3E}">
        <p14:creationId xmlns:p14="http://schemas.microsoft.com/office/powerpoint/2010/main" val="96017794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333</Words>
  <Application>Microsoft Office PowerPoint</Application>
  <PresentationFormat>Breedbeeld</PresentationFormat>
  <Paragraphs>94</Paragraphs>
  <Slides>12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Helvetica-Condensed</vt:lpstr>
      <vt:lpstr>Kantoorthema</vt:lpstr>
      <vt:lpstr>Proactieve ZorgPlanning (ACP)  bij patiënten met dementie</vt:lpstr>
      <vt:lpstr>Proactieve ZorgPlanning bij dementie too litlle, too late?</vt:lpstr>
      <vt:lpstr>Proactieve ZorgPlanning bij dementie wat houdt ons tegen?</vt:lpstr>
      <vt:lpstr>Proactieve ZorgPlanning bij dementie wat houdt ons tegen?</vt:lpstr>
      <vt:lpstr>Proactieve ZorgPlanning Dimensies </vt:lpstr>
      <vt:lpstr>Proactieve ZorgPlanning Wanneer?</vt:lpstr>
      <vt:lpstr>Proactieve ZorgPlanning Wat?</vt:lpstr>
      <vt:lpstr>Proactieve ZorgPlanning Hoe?</vt:lpstr>
      <vt:lpstr>Proactieve ZorgPlanning Teamwerk</vt:lpstr>
      <vt:lpstr>Proactieve ZorgPlanning </vt:lpstr>
      <vt:lpstr>Proactieve ZorgPlanning Overdracht</vt:lpstr>
      <vt:lpstr>Proactieve ZorgPlanning bij patiënten met dementie Take Home Messages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Judith Pleunis | WMC Bocholtz</dc:creator>
  <cp:lastModifiedBy>Inge Jochem</cp:lastModifiedBy>
  <cp:revision>13</cp:revision>
  <dcterms:created xsi:type="dcterms:W3CDTF">2022-06-04T14:37:26Z</dcterms:created>
  <dcterms:modified xsi:type="dcterms:W3CDTF">2022-07-01T08:02:18Z</dcterms:modified>
</cp:coreProperties>
</file>