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935" r:id="rId5"/>
    <p:sldId id="1034" r:id="rId6"/>
    <p:sldId id="1046" r:id="rId7"/>
    <p:sldId id="1047" r:id="rId8"/>
    <p:sldId id="1043" r:id="rId9"/>
    <p:sldId id="1035" r:id="rId10"/>
    <p:sldId id="1044" r:id="rId11"/>
    <p:sldId id="1039" r:id="rId12"/>
    <p:sldId id="1049" r:id="rId13"/>
    <p:sldId id="1036" r:id="rId14"/>
    <p:sldId id="1037" r:id="rId15"/>
    <p:sldId id="1045" r:id="rId16"/>
    <p:sldId id="1040" r:id="rId17"/>
    <p:sldId id="10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A3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9CA35-41B8-4216-9066-50444E733795}" v="16" dt="2020-06-24T13:55:43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9573" autoAdjust="0"/>
  </p:normalViewPr>
  <p:slideViewPr>
    <p:cSldViewPr snapToGrid="0">
      <p:cViewPr varScale="1">
        <p:scale>
          <a:sx n="80" d="100"/>
          <a:sy n="80" d="100"/>
        </p:scale>
        <p:origin x="17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AB30-A6C8-479A-8E5E-8EB7336D2FAE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15A2-83CB-4950-AD52-E6F2D991E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9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67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</a:t>
            </a:r>
          </a:p>
          <a:p>
            <a:r>
              <a:rPr lang="nl-NL" dirty="0"/>
              <a:t>2 + 10 schakelbedden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9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15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Gosewien: Waar dit overdag kan altijd beter voor de </a:t>
            </a:r>
            <a:r>
              <a:rPr lang="nl-NL" dirty="0" err="1"/>
              <a:t>patient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9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09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Gosewien: Wat ontzorgt hem meer? Wat kan beter en sneller? Wat kunnen zij doen om ons te helpen beter te </a:t>
            </a:r>
            <a:r>
              <a:rPr lang="nl-NL" dirty="0" err="1"/>
              <a:t>ontwzorgen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</a:t>
            </a:r>
          </a:p>
          <a:p>
            <a:r>
              <a:rPr lang="nl-NL" dirty="0"/>
              <a:t>Zorgpunt OM = 088 018 7500</a:t>
            </a:r>
          </a:p>
          <a:p>
            <a:r>
              <a:rPr lang="nl-NL" dirty="0"/>
              <a:t>Zorgpunt WM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):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06-30887187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0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4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Gosewien:</a:t>
            </a:r>
          </a:p>
          <a:p>
            <a:r>
              <a:rPr lang="nl-NL" dirty="0"/>
              <a:t>In samenhang</a:t>
            </a:r>
          </a:p>
          <a:p>
            <a:r>
              <a:rPr lang="nl-NL" dirty="0"/>
              <a:t>Ook ondertussen evalueren en verbeteren</a:t>
            </a:r>
          </a:p>
          <a:p>
            <a:r>
              <a:rPr lang="nl-NL" dirty="0"/>
              <a:t>Niet alleen van ons maar ook samen met jullie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16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56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84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5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Gosewien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5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Nicole: Extra producten en dienste van de verwijzers, light producten die ook kunnen, op maat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15A2-83CB-4950-AD52-E6F2D991EA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0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5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18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86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3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46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18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54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15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5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9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2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1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00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8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27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E0B7-D589-4BB4-B137-BFC77ACC36C2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B875A-7AD9-42FA-9521-032D727397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3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5AABB7-BA74-4DD3-82AD-22658E0B8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404534"/>
            <a:ext cx="9521688" cy="1646302"/>
          </a:xfrm>
        </p:spPr>
        <p:txBody>
          <a:bodyPr/>
          <a:lstStyle/>
          <a:p>
            <a:r>
              <a:rPr lang="nl-NL" dirty="0"/>
              <a:t>Hoe vind ik </a:t>
            </a:r>
            <a:r>
              <a:rPr lang="nl-NL" strike="sngStrike" dirty="0"/>
              <a:t>het juiste bed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de juiste zorg voor mijn patiënt?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973609D-ECBF-4BF6-9107-DF4BEB17E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4050836"/>
            <a:ext cx="9412357" cy="2534478"/>
          </a:xfrm>
        </p:spPr>
        <p:txBody>
          <a:bodyPr>
            <a:normAutofit/>
          </a:bodyPr>
          <a:lstStyle/>
          <a:p>
            <a:r>
              <a:rPr lang="nl-NL" sz="2800" dirty="0"/>
              <a:t>Programmalijn Zorgcoördinatie Netwerk Mijnstreek</a:t>
            </a:r>
          </a:p>
          <a:p>
            <a:r>
              <a:rPr lang="nl-NL" sz="2800" dirty="0"/>
              <a:t>Gosewien van Klaarbergen &amp;</a:t>
            </a:r>
          </a:p>
          <a:p>
            <a:r>
              <a:rPr lang="nl-NL" sz="2800" dirty="0"/>
              <a:t>Nicole Thomas</a:t>
            </a:r>
          </a:p>
        </p:txBody>
      </p:sp>
    </p:spTree>
    <p:extLst>
      <p:ext uri="{BB962C8B-B14F-4D97-AF65-F5344CB8AC3E}">
        <p14:creationId xmlns:p14="http://schemas.microsoft.com/office/powerpoint/2010/main" val="2566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B7BCF4-F89D-4CA4-BCC4-9A62C5BE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Tijdens Avond, Nacht en Weekend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737383-0C40-4A99-8B7F-D96D8836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967475" cy="5011578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Procedures ANW </a:t>
            </a:r>
            <a:r>
              <a:rPr lang="nl-NL" sz="2800" dirty="0"/>
              <a:t>op de HAP en SEH </a:t>
            </a:r>
            <a:r>
              <a:rPr lang="nl-NL" sz="2400" dirty="0"/>
              <a:t>in Heerlen en Sittard-Geleen m.b.v. de Wijkteams Acute Zorg:</a:t>
            </a:r>
          </a:p>
          <a:p>
            <a:pPr lvl="1"/>
            <a:r>
              <a:rPr lang="nl-NL" sz="2400" dirty="0"/>
              <a:t>ELV (</a:t>
            </a:r>
            <a:r>
              <a:rPr lang="nl-NL" sz="2400" dirty="0" err="1"/>
              <a:t>herstelzorg</a:t>
            </a:r>
            <a:r>
              <a:rPr lang="nl-NL" sz="2400" dirty="0"/>
              <a:t>) en schakelbedden</a:t>
            </a:r>
          </a:p>
          <a:p>
            <a:pPr lvl="1"/>
            <a:r>
              <a:rPr lang="nl-NL" sz="2400" dirty="0"/>
              <a:t>Acute PG </a:t>
            </a:r>
          </a:p>
          <a:p>
            <a:pPr lvl="1"/>
            <a:r>
              <a:rPr lang="nl-NL" sz="2400" dirty="0"/>
              <a:t>IBS: crisisdienst Mondriaan en </a:t>
            </a:r>
            <a:r>
              <a:rPr lang="nl-NL" sz="2400" dirty="0" err="1"/>
              <a:t>Zuyderland</a:t>
            </a:r>
            <a:r>
              <a:rPr lang="nl-NL" sz="2400" dirty="0"/>
              <a:t> GGZ</a:t>
            </a:r>
          </a:p>
          <a:p>
            <a:pPr marL="57150" indent="0">
              <a:buNone/>
            </a:pPr>
            <a:endParaRPr lang="nl-NL" sz="2600" dirty="0"/>
          </a:p>
          <a:p>
            <a:pPr marL="57150" indent="0">
              <a:buNone/>
            </a:pPr>
            <a:r>
              <a:rPr lang="nl-NL" sz="2600" b="1" dirty="0">
                <a:solidFill>
                  <a:srgbClr val="92D050"/>
                </a:solidFill>
              </a:rPr>
              <a:t>Gefaciliteerd door:</a:t>
            </a:r>
          </a:p>
          <a:p>
            <a:pPr marL="514350" indent="-457200"/>
            <a:r>
              <a:rPr lang="nl-NL" sz="2600" dirty="0"/>
              <a:t>Zorgpunten: beschikbare bedden ANW, routes en verbetering</a:t>
            </a:r>
          </a:p>
          <a:p>
            <a:pPr marL="514350" indent="-457200"/>
            <a:r>
              <a:rPr lang="nl-NL" sz="2600" dirty="0" err="1"/>
              <a:t>mbv</a:t>
            </a:r>
            <a:r>
              <a:rPr lang="nl-NL" sz="2600" dirty="0"/>
              <a:t> bereikbare diensten: crisisdienst </a:t>
            </a:r>
            <a:r>
              <a:rPr lang="nl-NL" sz="2600" dirty="0" err="1"/>
              <a:t>Zuyderland</a:t>
            </a:r>
            <a:r>
              <a:rPr lang="nl-NL" sz="2600" dirty="0"/>
              <a:t> Zorgservice, verpleegkundige achterwachten en dienstdoende </a:t>
            </a:r>
            <a:r>
              <a:rPr lang="nl-NL" sz="2600" dirty="0" err="1"/>
              <a:t>SO’s</a:t>
            </a:r>
            <a:endParaRPr lang="nl-NL" sz="2600" dirty="0"/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1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4D1BFE-A198-46FE-8814-9B9A1CD5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een PG-crisis (of SOM-crisis) overdag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987A9F1-A46F-472C-A670-A0E842AB7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550031" cy="4594135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 oordeelt in overleg met de huisarts </a:t>
            </a:r>
            <a:r>
              <a:rPr lang="nl-NL" sz="2200" dirty="0"/>
              <a:t>of crisisopname gewenst is op basis van onderstaande criteria crisisopname-PG: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/>
              <a:t>Acute verandering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 err="1"/>
              <a:t>Gevaarscriterium</a:t>
            </a:r>
            <a:r>
              <a:rPr lang="nl-NL" sz="2400" dirty="0"/>
              <a:t> aanwezig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/>
              <a:t>Voorliggende voorzieningen niet van toepassing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/>
              <a:t>Zorgprobleem, geen curatief probleem (ook geen psychiatrie)</a:t>
            </a:r>
          </a:p>
          <a:p>
            <a:pPr marL="857250" lvl="1" indent="-457200">
              <a:buFont typeface="+mj-lt"/>
              <a:buAutoNum type="arabicPeriod"/>
            </a:pPr>
            <a:endParaRPr lang="nl-NL" sz="2400" dirty="0"/>
          </a:p>
          <a:p>
            <a:r>
              <a:rPr lang="nl-NL" sz="2400" dirty="0"/>
              <a:t>WLZ-indicatie?</a:t>
            </a:r>
          </a:p>
          <a:p>
            <a:r>
              <a:rPr lang="nl-NL" sz="2400" dirty="0"/>
              <a:t>Vrijwillig of onvrijwillig?</a:t>
            </a:r>
          </a:p>
          <a:p>
            <a:pPr lvl="1"/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01945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4D1BFE-A198-46FE-8814-9B9A1CD5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Bij een PG-crisis Avond, Nacht, Weekend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969ECCD3-4D9E-4EB8-8F45-F41F51155DCE}"/>
              </a:ext>
            </a:extLst>
          </p:cNvPr>
          <p:cNvSpPr txBox="1">
            <a:spLocks/>
          </p:cNvSpPr>
          <p:nvPr/>
        </p:nvSpPr>
        <p:spPr>
          <a:xfrm>
            <a:off x="829734" y="1641013"/>
            <a:ext cx="9699118" cy="459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rgbClr val="92D050"/>
                </a:solidFill>
              </a:rPr>
              <a:t>Te overbruggen tot de volgende werkdag?</a:t>
            </a:r>
          </a:p>
          <a:p>
            <a:endParaRPr lang="nl-NL" sz="32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Zo niet, dan crisis PG via route ANW</a:t>
            </a:r>
          </a:p>
          <a:p>
            <a:pPr lvl="1"/>
            <a:r>
              <a:rPr lang="nl-NL" sz="2600" dirty="0">
                <a:solidFill>
                  <a:schemeClr val="tx1"/>
                </a:solidFill>
              </a:rPr>
              <a:t>Crisisdienst GGZ voor IBS-beoordeling</a:t>
            </a:r>
          </a:p>
          <a:p>
            <a:pPr lvl="1"/>
            <a:r>
              <a:rPr lang="nl-NL" sz="2600" dirty="0">
                <a:solidFill>
                  <a:schemeClr val="tx1"/>
                </a:solidFill>
              </a:rPr>
              <a:t>Crisisdienst </a:t>
            </a:r>
            <a:r>
              <a:rPr lang="nl-NL" sz="2600" dirty="0" err="1">
                <a:solidFill>
                  <a:schemeClr val="tx1"/>
                </a:solidFill>
              </a:rPr>
              <a:t>Zuyderland</a:t>
            </a:r>
            <a:r>
              <a:rPr lang="nl-NL" sz="2600" dirty="0">
                <a:solidFill>
                  <a:schemeClr val="tx1"/>
                </a:solidFill>
              </a:rPr>
              <a:t> Zorgservice</a:t>
            </a:r>
          </a:p>
          <a:p>
            <a:pPr lvl="1"/>
            <a:r>
              <a:rPr lang="nl-NL" sz="2600" dirty="0">
                <a:solidFill>
                  <a:schemeClr val="tx1"/>
                </a:solidFill>
              </a:rPr>
              <a:t>Route acute (na)zorg PG (vanaf 1 juli HAP/ SEH Heerlen)</a:t>
            </a: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81CC589-92FE-4817-AD6F-E10D6802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schakelen wij in het Zorgcoördinatie Netwerk Mijnstreek?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AB9597-5B2E-492D-B6CF-D3BC926D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459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Beddenoverzicht Zuid-Limburg</a:t>
            </a:r>
          </a:p>
          <a:p>
            <a:r>
              <a:rPr lang="nl-NL" sz="2400" dirty="0"/>
              <a:t>Klikmomenten en waar nodig opschaling</a:t>
            </a:r>
          </a:p>
          <a:p>
            <a:r>
              <a:rPr lang="nl-NL" sz="2400" dirty="0"/>
              <a:t>Doorbemiddeling ook buiten eigen </a:t>
            </a:r>
            <a:r>
              <a:rPr lang="nl-NL" sz="2400" dirty="0" err="1"/>
              <a:t>postcode-gebied</a:t>
            </a:r>
            <a:endParaRPr lang="nl-NL" sz="2400" dirty="0"/>
          </a:p>
          <a:p>
            <a:r>
              <a:rPr lang="nl-NL" sz="2400" dirty="0"/>
              <a:t>Korte lijnen met HOZL en </a:t>
            </a:r>
            <a:r>
              <a:rPr lang="nl-NL" sz="2400" dirty="0" err="1"/>
              <a:t>HacoWest</a:t>
            </a:r>
            <a:endParaRPr lang="nl-NL" sz="2400" dirty="0"/>
          </a:p>
          <a:p>
            <a:r>
              <a:rPr lang="nl-NL" sz="2400" dirty="0"/>
              <a:t>Meldpunt/ casuïstiek bespreken</a:t>
            </a:r>
          </a:p>
          <a:p>
            <a:r>
              <a:rPr lang="nl-NL" sz="2400" dirty="0"/>
              <a:t>Procedures updaten en vastleggen in werkafspraken apps</a:t>
            </a:r>
          </a:p>
          <a:p>
            <a:r>
              <a:rPr lang="nl-NL" sz="2400" dirty="0"/>
              <a:t>Gedeelde visie en nieuwe producten</a:t>
            </a:r>
          </a:p>
          <a:p>
            <a:r>
              <a:rPr lang="nl-NL" sz="2400" dirty="0"/>
              <a:t>Randvoorwaarden bewaken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1084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162AB7-F1F1-43DE-B554-4FA8CA47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386" y="609600"/>
            <a:ext cx="4884381" cy="281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vinden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samen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sneller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FFFFFF"/>
                </a:solidFill>
              </a:rPr>
              <a:t>de </a:t>
            </a:r>
            <a:r>
              <a:rPr lang="en-US" sz="4000" b="1" dirty="0" err="1">
                <a:solidFill>
                  <a:srgbClr val="FFFFFF"/>
                </a:solidFill>
              </a:rPr>
              <a:t>juiste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zorg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4D78B365-C437-4DE3-B17C-97B8FBD66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0" y="1649896"/>
            <a:ext cx="5215151" cy="2893455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90C05AF6-5DDD-A590-5B34-C1F2F1AA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429" y="2997517"/>
            <a:ext cx="4768425" cy="3317938"/>
          </a:xfrm>
        </p:spPr>
        <p:txBody>
          <a:bodyPr anchor="t">
            <a:normAutofit fontScale="92500" lnSpcReduction="20000"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Voorbereid bellen/ informeren</a:t>
            </a:r>
          </a:p>
          <a:p>
            <a:r>
              <a:rPr lang="nl-NL" sz="3200" dirty="0">
                <a:solidFill>
                  <a:srgbClr val="FFFFFF"/>
                </a:solidFill>
              </a:rPr>
              <a:t>Up </a:t>
            </a:r>
            <a:r>
              <a:rPr lang="nl-NL" sz="3200" dirty="0" err="1">
                <a:solidFill>
                  <a:srgbClr val="FFFFFF"/>
                </a:solidFill>
              </a:rPr>
              <a:t>to</a:t>
            </a:r>
            <a:r>
              <a:rPr lang="nl-NL" sz="3200" dirty="0">
                <a:solidFill>
                  <a:srgbClr val="FFFFFF"/>
                </a:solidFill>
              </a:rPr>
              <a:t> date: werkafspraken app (MCC Omnes + HOZL)</a:t>
            </a:r>
          </a:p>
          <a:p>
            <a:r>
              <a:rPr lang="nl-NL" sz="3200" dirty="0">
                <a:solidFill>
                  <a:srgbClr val="FFFFFF"/>
                </a:solidFill>
              </a:rPr>
              <a:t>Vanuit een zelfde visie</a:t>
            </a:r>
          </a:p>
          <a:p>
            <a:r>
              <a:rPr lang="nl-NL" sz="3900" dirty="0">
                <a:solidFill>
                  <a:srgbClr val="FFFFFF"/>
                </a:solidFill>
              </a:rPr>
              <a:t>…???</a:t>
            </a:r>
          </a:p>
          <a:p>
            <a:endParaRPr lang="nl-NL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9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FAC995-31F4-416C-8C28-8E4C4346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696"/>
          </a:xfrm>
        </p:spPr>
        <p:txBody>
          <a:bodyPr/>
          <a:lstStyle/>
          <a:p>
            <a:r>
              <a:rPr lang="nl-NL" dirty="0"/>
              <a:t>Warming up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4F43594-0478-4A2A-A3A4-39AECEE1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1297"/>
            <a:ext cx="8596668" cy="4620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r>
              <a:rPr lang="nl-NL" sz="2400" dirty="0"/>
              <a:t>Als ik nu acuut een bed nodig heb, dan weet ik wat ik moet doen?</a:t>
            </a:r>
          </a:p>
          <a:p>
            <a:r>
              <a:rPr lang="nl-NL" sz="2400" dirty="0"/>
              <a:t>Ik weet binnen hoeveel uur een crisis-PG wettelijk geplaatst moet worden?</a:t>
            </a:r>
          </a:p>
          <a:p>
            <a:r>
              <a:rPr lang="nl-NL" sz="2400" dirty="0"/>
              <a:t>Ik heb het telefoonnummer van het zorgpunt in mijn mobiel staan?</a:t>
            </a:r>
          </a:p>
          <a:p>
            <a:r>
              <a:rPr lang="nl-NL" sz="2400" dirty="0"/>
              <a:t>De vragen aan het Zorgpunt komen voor meer dan 75% vanuit de huisartsenpraktijken?</a:t>
            </a:r>
          </a:p>
        </p:txBody>
      </p:sp>
    </p:spTree>
    <p:extLst>
      <p:ext uri="{BB962C8B-B14F-4D97-AF65-F5344CB8AC3E}">
        <p14:creationId xmlns:p14="http://schemas.microsoft.com/office/powerpoint/2010/main" val="79244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19D500-6846-4EAC-8B82-D8C590AA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643466"/>
            <a:ext cx="5237922" cy="22985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 Mijnstreek </a:t>
            </a:r>
            <a:r>
              <a:rPr lang="en-US" sz="4400" dirty="0" err="1">
                <a:solidFill>
                  <a:schemeClr val="bg1"/>
                </a:solidFill>
              </a:rPr>
              <a:t>ontzorgt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verwijzers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4EC6AFED-1167-496E-9BFA-9259A3BF7A1A}"/>
              </a:ext>
            </a:extLst>
          </p:cNvPr>
          <p:cNvSpPr txBox="1">
            <a:spLocks/>
          </p:cNvSpPr>
          <p:nvPr/>
        </p:nvSpPr>
        <p:spPr>
          <a:xfrm>
            <a:off x="692397" y="4307442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3CDEB97-085A-4750-8787-3ED679716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794" y="180745"/>
            <a:ext cx="4088458" cy="408845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7D1938BC-70BF-4B19-9B78-D468FAB5FC1A}"/>
              </a:ext>
            </a:extLst>
          </p:cNvPr>
          <p:cNvSpPr txBox="1"/>
          <p:nvPr/>
        </p:nvSpPr>
        <p:spPr>
          <a:xfrm>
            <a:off x="5267739" y="4088505"/>
            <a:ext cx="6453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Maar wel: efficiënt en </a:t>
            </a:r>
            <a:r>
              <a:rPr lang="nl-NL" sz="4000" dirty="0">
                <a:latin typeface="Trebuchet MS" panose="020B0603020202020204"/>
              </a:rPr>
              <a:t>patiënt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gericht, en…</a:t>
            </a:r>
          </a:p>
        </p:txBody>
      </p:sp>
    </p:spTree>
    <p:extLst>
      <p:ext uri="{BB962C8B-B14F-4D97-AF65-F5344CB8AC3E}">
        <p14:creationId xmlns:p14="http://schemas.microsoft.com/office/powerpoint/2010/main" val="355392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99A57D-465C-4F63-BA31-27C1DFD2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…SAMEN verder verbeteren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C98E84F-FDFF-470D-8824-A7633796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" y="1266688"/>
            <a:ext cx="8098735" cy="53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BE86EA4-C4F1-4465-B306-7A2BC2285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8279268-DB29-43BE-B57C-14977EAC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8FA53C0-C1EF-4611-BAB3-65EEB16AA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xmlns="" id="{81CDACFC-DD8A-4CC0-B7FC-6030FC353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xmlns="" id="{0269F267-73D4-4CC3-BEC7-73335654D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C48F13D-B2D7-4EB8-9CA7-59243637C8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xmlns="" id="{A82405B3-5A67-4DA2-8EDA-7AB65A8B4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xmlns="" id="{7508BC7B-3BD2-4D96-A46E-82988222A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xmlns="" id="{4298D07C-2287-4B93-9041-935144DE1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0F6BC886-C125-4903-8C2A-6FB68740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C9D0B38F-2E02-4E85-99EE-73595E7C89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11ECC6-8551-4768-8DFD-CD41AF420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3657592-CA60-4F45-B1A0-88AA77242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F47E2B4-7DA9-4312-A1F0-C48388B23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5B274F7-039F-4BFC-AA98-B51B1D6CB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xmlns="" id="{11A31103-C703-46C9-9D26-497A1ACD5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xmlns="" id="{382F955F-FC22-44B8-BDCF-B7758032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1F567692-F087-479A-8931-BD2869C3E4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xmlns="" id="{49B3E4CD-0738-4B9D-A14F-1E8694DDF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xmlns="" id="{4753B851-AD90-4CCD-85D0-65AA6567D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xmlns="" id="{EBF14868-A190-4E21-9522-8977C474C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BCBB4922-76EE-442B-A649-09873DCE7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0E34EF-57BC-4A2B-876E-1E4E4132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838331" cy="1202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Een</a:t>
            </a:r>
            <a:r>
              <a:rPr lang="en-US" sz="5400" dirty="0"/>
              <a:t> (semi) acute </a:t>
            </a:r>
            <a:r>
              <a:rPr lang="en-US" sz="5400" dirty="0" err="1"/>
              <a:t>zorgvraag</a:t>
            </a:r>
            <a:endParaRPr lang="en-US" sz="5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E2EB503-A017-4457-A105-53638C97D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Held, man silhouet">
            <a:extLst>
              <a:ext uri="{FF2B5EF4-FFF2-40B4-BE49-F238E27FC236}">
                <a16:creationId xmlns:a16="http://schemas.microsoft.com/office/drawing/2014/main" xmlns="" id="{44009D36-7A05-437E-939F-6E87EB90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41023" y="47049"/>
            <a:ext cx="2508634" cy="2527185"/>
          </a:xfrm>
          <a:prstGeom prst="rect">
            <a:avLst/>
          </a:prstGeom>
        </p:spPr>
      </p:pic>
      <p:pic>
        <p:nvPicPr>
          <p:cNvPr id="9" name="Graphic 8" descr="Callcenter silhouet">
            <a:extLst>
              <a:ext uri="{FF2B5EF4-FFF2-40B4-BE49-F238E27FC236}">
                <a16:creationId xmlns:a16="http://schemas.microsoft.com/office/drawing/2014/main" xmlns="" id="{9F06FB46-6362-4365-9938-E101AFE53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1688" y="-19204"/>
            <a:ext cx="3424269" cy="342426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FD371F18-6C8A-49F6-95CE-C5AB8F15E1F2}"/>
              </a:ext>
            </a:extLst>
          </p:cNvPr>
          <p:cNvSpPr txBox="1"/>
          <p:nvPr/>
        </p:nvSpPr>
        <p:spPr>
          <a:xfrm>
            <a:off x="29821" y="2913017"/>
            <a:ext cx="445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Kantooruren</a:t>
            </a:r>
            <a:r>
              <a:rPr lang="nl-NL" sz="2800" dirty="0"/>
              <a:t> =</a:t>
            </a:r>
          </a:p>
          <a:p>
            <a:pPr algn="ctr"/>
            <a:r>
              <a:rPr lang="nl-NL" sz="2800" dirty="0"/>
              <a:t>Zorgpunten OM en WM =</a:t>
            </a:r>
          </a:p>
          <a:p>
            <a:pPr algn="ctr"/>
            <a:r>
              <a:rPr lang="nl-NL" sz="2800" dirty="0"/>
              <a:t>meeste mogelijkheden!</a:t>
            </a:r>
          </a:p>
        </p:txBody>
      </p:sp>
      <p:pic>
        <p:nvPicPr>
          <p:cNvPr id="13" name="Graphic 12" descr="Vrouwelijke arts silhouet">
            <a:extLst>
              <a:ext uri="{FF2B5EF4-FFF2-40B4-BE49-F238E27FC236}">
                <a16:creationId xmlns:a16="http://schemas.microsoft.com/office/drawing/2014/main" xmlns="" id="{F07C8E30-5BF8-4451-A02E-EA157028BA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1261" y="166049"/>
            <a:ext cx="2016465" cy="2016465"/>
          </a:xfrm>
          <a:prstGeom prst="rect">
            <a:avLst/>
          </a:prstGeom>
        </p:spPr>
      </p:pic>
      <p:pic>
        <p:nvPicPr>
          <p:cNvPr id="26" name="Graphic 25" descr="Mannelijke arts met effen opvulling">
            <a:extLst>
              <a:ext uri="{FF2B5EF4-FFF2-40B4-BE49-F238E27FC236}">
                <a16:creationId xmlns:a16="http://schemas.microsoft.com/office/drawing/2014/main" xmlns="" id="{2EC01F6B-3A25-452D-8BEB-39296475D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301" y="974844"/>
            <a:ext cx="2181778" cy="2181778"/>
          </a:xfrm>
          <a:prstGeom prst="rect">
            <a:avLst/>
          </a:prstGeom>
        </p:spPr>
      </p:pic>
      <p:pic>
        <p:nvPicPr>
          <p:cNvPr id="39" name="Graphic 38" descr="Vrouwelijke arts met effen opvulling">
            <a:extLst>
              <a:ext uri="{FF2B5EF4-FFF2-40B4-BE49-F238E27FC236}">
                <a16:creationId xmlns:a16="http://schemas.microsoft.com/office/drawing/2014/main" xmlns="" id="{803CD804-A537-496B-B420-334700CB5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29827" y="988262"/>
            <a:ext cx="2088761" cy="2088761"/>
          </a:xfrm>
          <a:prstGeom prst="rect">
            <a:avLst/>
          </a:prstGeom>
        </p:spPr>
      </p:pic>
      <p:sp>
        <p:nvSpPr>
          <p:cNvPr id="41" name="Tekstvak 40">
            <a:extLst>
              <a:ext uri="{FF2B5EF4-FFF2-40B4-BE49-F238E27FC236}">
                <a16:creationId xmlns:a16="http://schemas.microsoft.com/office/drawing/2014/main" xmlns="" id="{D03D523C-547E-4154-A35A-214C7C7EF725}"/>
              </a:ext>
            </a:extLst>
          </p:cNvPr>
          <p:cNvSpPr txBox="1"/>
          <p:nvPr/>
        </p:nvSpPr>
        <p:spPr>
          <a:xfrm>
            <a:off x="7166113" y="2939453"/>
            <a:ext cx="4937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Avond, Nacht en Weekend </a:t>
            </a:r>
            <a:r>
              <a:rPr lang="nl-NL" sz="2800" dirty="0"/>
              <a:t>=</a:t>
            </a:r>
          </a:p>
          <a:p>
            <a:pPr algn="ctr"/>
            <a:r>
              <a:rPr lang="nl-NL" sz="2800" dirty="0"/>
              <a:t>Wijkteams Acute Zorg op de HAP en SEH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xmlns="" id="{EBF173D5-F753-4994-92E4-CC10B19975C9}"/>
              </a:ext>
            </a:extLst>
          </p:cNvPr>
          <p:cNvSpPr txBox="1"/>
          <p:nvPr/>
        </p:nvSpPr>
        <p:spPr>
          <a:xfrm>
            <a:off x="3677478" y="1847671"/>
            <a:ext cx="40260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Samen met: </a:t>
            </a:r>
            <a:r>
              <a:rPr lang="nl-NL" sz="2400" dirty="0"/>
              <a:t>crisisdienst GGZ, </a:t>
            </a:r>
            <a:r>
              <a:rPr lang="nl-NL" sz="2400" dirty="0" err="1"/>
              <a:t>SO’s</a:t>
            </a:r>
            <a:r>
              <a:rPr lang="nl-NL" sz="2400" dirty="0"/>
              <a:t> van dienst, zorgconsulenten, …</a:t>
            </a:r>
          </a:p>
        </p:txBody>
      </p:sp>
    </p:spTree>
    <p:extLst>
      <p:ext uri="{BB962C8B-B14F-4D97-AF65-F5344CB8AC3E}">
        <p14:creationId xmlns:p14="http://schemas.microsoft.com/office/powerpoint/2010/main" val="323421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B36069-86C9-4461-AB7E-E3C14022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75"/>
            <a:ext cx="8596668" cy="1320800"/>
          </a:xfrm>
        </p:spPr>
        <p:txBody>
          <a:bodyPr/>
          <a:lstStyle/>
          <a:p>
            <a:r>
              <a:rPr lang="nl-NL" b="1" dirty="0"/>
              <a:t>Tijdens kantooruren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32663B0-5797-4B44-B618-65665DFE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854766"/>
            <a:ext cx="10813773" cy="559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Patiënt wil in de toekomst gaan wonen of logeren in zorgcentrum:</a:t>
            </a:r>
          </a:p>
          <a:p>
            <a:pPr lvl="1"/>
            <a:r>
              <a:rPr lang="nl-NL" sz="2000" dirty="0"/>
              <a:t>Contact opnemen met het zorgbureau van de betreffende zorgaanbieder. Patiënten kunnen hierin begeleid worden door: zorgconsulent, casemanager dementie, wijkverpleegkundige, onafhankelijk clientondersteuners, …</a:t>
            </a:r>
          </a:p>
          <a:p>
            <a:pPr marL="457200" lvl="1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b="1" dirty="0">
                <a:solidFill>
                  <a:srgbClr val="92D050"/>
                </a:solidFill>
              </a:rPr>
              <a:t>(Semi) acute situatie bij een patiënt</a:t>
            </a:r>
            <a:r>
              <a:rPr lang="nl-NL" sz="2400" dirty="0"/>
              <a:t>: </a:t>
            </a:r>
            <a:r>
              <a:rPr lang="nl-NL" sz="2400" dirty="0" err="1"/>
              <a:t>herstelzorg</a:t>
            </a:r>
            <a:r>
              <a:rPr lang="nl-NL" sz="2400" dirty="0"/>
              <a:t> (ELV), acute opname WLZ (PG of SOM), Palliatieve zorg (hospice) of logeren (respijtzorg):</a:t>
            </a:r>
          </a:p>
          <a:p>
            <a:pPr lvl="1"/>
            <a:r>
              <a:rPr lang="nl-NL" sz="2400" dirty="0" err="1"/>
              <a:t>HuisartsenOZL</a:t>
            </a:r>
            <a:r>
              <a:rPr lang="nl-NL" sz="2400" dirty="0"/>
              <a:t>: </a:t>
            </a:r>
          </a:p>
          <a:p>
            <a:pPr marL="457200" lvl="1" indent="0">
              <a:buNone/>
            </a:pPr>
            <a:r>
              <a:rPr lang="nl-NL" sz="2400" dirty="0"/>
              <a:t>	neem contact op met </a:t>
            </a:r>
            <a:r>
              <a:rPr lang="nl-NL" sz="2400" b="1" dirty="0"/>
              <a:t>Zorgpunt Oostelijke Mijnstreek 088-0187500</a:t>
            </a:r>
          </a:p>
          <a:p>
            <a:pPr lvl="1"/>
            <a:r>
              <a:rPr lang="nl-NL" sz="2400" dirty="0" err="1"/>
              <a:t>HacoWest</a:t>
            </a:r>
            <a:r>
              <a:rPr lang="nl-NL" sz="2400" dirty="0"/>
              <a:t>: </a:t>
            </a:r>
          </a:p>
          <a:p>
            <a:pPr marL="857250" lvl="2" indent="0">
              <a:buNone/>
            </a:pPr>
            <a:r>
              <a:rPr lang="nl-NL" sz="2400" dirty="0"/>
              <a:t>neem contact op met </a:t>
            </a:r>
            <a:r>
              <a:rPr lang="nl-NL" sz="2400" dirty="0" err="1"/>
              <a:t>Zuyderland</a:t>
            </a:r>
            <a:r>
              <a:rPr lang="nl-NL" sz="2400" dirty="0"/>
              <a:t> Zorgservice (≈ </a:t>
            </a:r>
            <a:r>
              <a:rPr lang="nl-NL" sz="2400" b="1" dirty="0"/>
              <a:t>Zorgpunt Westelijke Mijnstreek</a:t>
            </a:r>
            <a:r>
              <a:rPr lang="nl-NL" sz="2400" dirty="0"/>
              <a:t>): </a:t>
            </a:r>
            <a:r>
              <a:rPr lang="nl-NL" sz="2400" b="1" dirty="0"/>
              <a:t>06-30887187</a:t>
            </a:r>
            <a:r>
              <a:rPr lang="nl-NL" sz="2400" dirty="0"/>
              <a:t> (tot 20u) of ELV direct via Zorgdomein </a:t>
            </a:r>
          </a:p>
        </p:txBody>
      </p:sp>
    </p:spTree>
    <p:extLst>
      <p:ext uri="{BB962C8B-B14F-4D97-AF65-F5344CB8AC3E}">
        <p14:creationId xmlns:p14="http://schemas.microsoft.com/office/powerpoint/2010/main" val="165669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505B179-2B6B-4379-9357-E54B88F5B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5474" y="228600"/>
            <a:ext cx="4600240" cy="30612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3DEDD891-3EF7-4A64-BF1C-903A85383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603" y="172298"/>
            <a:ext cx="4175781" cy="45044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9DA5D05-47A2-4941-82BC-AC6136DEC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616" y="296725"/>
            <a:ext cx="3122336" cy="3122336"/>
          </a:xfrm>
          <a:prstGeom prst="rect">
            <a:avLst/>
          </a:prstGeom>
        </p:spPr>
      </p:pic>
      <p:pic>
        <p:nvPicPr>
          <p:cNvPr id="10" name="Graphic 9" descr="Filter silhouet">
            <a:extLst>
              <a:ext uri="{FF2B5EF4-FFF2-40B4-BE49-F238E27FC236}">
                <a16:creationId xmlns:a16="http://schemas.microsoft.com/office/drawing/2014/main" xmlns="" id="{B8F038B3-8472-4A62-9EDE-3D6D586740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17348" y="2526717"/>
            <a:ext cx="4034558" cy="40345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30ED53B-12D7-450E-AACD-18B7633BE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0978" y="4450980"/>
            <a:ext cx="4600240" cy="364339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74E1CFCC-CF3B-4906-BCE1-5F5797CE0559}"/>
              </a:ext>
            </a:extLst>
          </p:cNvPr>
          <p:cNvSpPr/>
          <p:nvPr/>
        </p:nvSpPr>
        <p:spPr>
          <a:xfrm>
            <a:off x="7285383" y="3896139"/>
            <a:ext cx="4710001" cy="78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xmlns="" id="{7CA02208-4841-4606-A3D7-4D89F4023311}"/>
              </a:ext>
            </a:extLst>
          </p:cNvPr>
          <p:cNvCxnSpPr>
            <a:cxnSpLocks/>
          </p:cNvCxnSpPr>
          <p:nvPr/>
        </p:nvCxnSpPr>
        <p:spPr>
          <a:xfrm>
            <a:off x="1728907" y="2340052"/>
            <a:ext cx="785191" cy="643866"/>
          </a:xfrm>
          <a:prstGeom prst="straightConnector1">
            <a:avLst/>
          </a:prstGeom>
          <a:ln w="635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xmlns="" id="{E33E2147-C534-46E6-A6AB-0BC2366C2FE5}"/>
              </a:ext>
            </a:extLst>
          </p:cNvPr>
          <p:cNvCxnSpPr>
            <a:cxnSpLocks/>
          </p:cNvCxnSpPr>
          <p:nvPr/>
        </p:nvCxnSpPr>
        <p:spPr>
          <a:xfrm flipH="1">
            <a:off x="4045930" y="2340052"/>
            <a:ext cx="707908" cy="713439"/>
          </a:xfrm>
          <a:prstGeom prst="straightConnector1">
            <a:avLst/>
          </a:prstGeom>
          <a:ln w="635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xmlns="" id="{4D18AAD2-E0BA-4EC6-807C-88CCD710F41C}"/>
              </a:ext>
            </a:extLst>
          </p:cNvPr>
          <p:cNvCxnSpPr>
            <a:cxnSpLocks/>
          </p:cNvCxnSpPr>
          <p:nvPr/>
        </p:nvCxnSpPr>
        <p:spPr>
          <a:xfrm flipH="1">
            <a:off x="7504043" y="4066195"/>
            <a:ext cx="1281129" cy="1216821"/>
          </a:xfrm>
          <a:prstGeom prst="straightConnector1">
            <a:avLst/>
          </a:prstGeom>
          <a:ln w="635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4E1AA3DE-B787-495D-9908-45AD71AD2A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7024" y="4605926"/>
            <a:ext cx="1142233" cy="982042"/>
          </a:xfrm>
          <a:prstGeom prst="rect">
            <a:avLst/>
          </a:prstGeom>
        </p:spPr>
      </p:pic>
      <p:pic>
        <p:nvPicPr>
          <p:cNvPr id="22" name="Graphic 21" descr="Callcenter silhouet">
            <a:extLst>
              <a:ext uri="{FF2B5EF4-FFF2-40B4-BE49-F238E27FC236}">
                <a16:creationId xmlns:a16="http://schemas.microsoft.com/office/drawing/2014/main" xmlns="" id="{1944E5BF-05A5-4E4C-84C2-873E77FFDE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514098" y="2983919"/>
            <a:ext cx="1316880" cy="1316880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xmlns="" id="{E2E53B96-3AD7-44F9-BC0E-BF745CD4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25" y="56859"/>
            <a:ext cx="8596668" cy="1320800"/>
          </a:xfrm>
        </p:spPr>
        <p:txBody>
          <a:bodyPr>
            <a:normAutofit/>
          </a:bodyPr>
          <a:lstStyle/>
          <a:p>
            <a:r>
              <a:rPr lang="nl-NL" sz="4400" dirty="0"/>
              <a:t>Wat doen huisarts en zorgpunt?</a:t>
            </a:r>
          </a:p>
        </p:txBody>
      </p:sp>
    </p:spTree>
    <p:extLst>
      <p:ext uri="{BB962C8B-B14F-4D97-AF65-F5344CB8AC3E}">
        <p14:creationId xmlns:p14="http://schemas.microsoft.com/office/powerpoint/2010/main" val="205855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A9831B-6780-438C-862C-96E72010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2281"/>
            <a:ext cx="8596668" cy="901148"/>
          </a:xfrm>
        </p:spPr>
        <p:txBody>
          <a:bodyPr/>
          <a:lstStyle/>
          <a:p>
            <a:r>
              <a:rPr lang="nl-NL" dirty="0"/>
              <a:t>Wat doen we op het zorgpunt?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B17EA1D-C016-46BB-A3B9-1226500A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4091"/>
            <a:ext cx="9887962" cy="5297556"/>
          </a:xfrm>
        </p:spPr>
        <p:txBody>
          <a:bodyPr>
            <a:normAutofit/>
          </a:bodyPr>
          <a:lstStyle/>
          <a:p>
            <a:r>
              <a:rPr lang="nl-NL" sz="2400" dirty="0" err="1"/>
              <a:t>Triageren</a:t>
            </a:r>
            <a:r>
              <a:rPr lang="nl-NL" sz="2400" dirty="0"/>
              <a:t>: ontrafelen de zorgvraag</a:t>
            </a:r>
          </a:p>
          <a:p>
            <a:r>
              <a:rPr lang="nl-NL" sz="2400" dirty="0"/>
              <a:t>De juiste zorg op de juiste plek: zo thuis mogelijk!</a:t>
            </a:r>
          </a:p>
          <a:p>
            <a:r>
              <a:rPr lang="nl-NL" sz="2400" dirty="0"/>
              <a:t>Zorgen dat de juiste route wordt gevolgd</a:t>
            </a:r>
          </a:p>
          <a:p>
            <a:r>
              <a:rPr lang="nl-NL" sz="2400" dirty="0"/>
              <a:t>Inzicht bieden in de sociale Kaart</a:t>
            </a:r>
          </a:p>
          <a:p>
            <a:r>
              <a:rPr lang="nl-NL" sz="2400" dirty="0"/>
              <a:t>Bemiddelen in/ bewaken van schaarse acute bedden</a:t>
            </a:r>
          </a:p>
          <a:p>
            <a:r>
              <a:rPr lang="nl-NL" sz="2400" dirty="0"/>
              <a:t>Up </a:t>
            </a:r>
            <a:r>
              <a:rPr lang="nl-NL" sz="2400" dirty="0" err="1"/>
              <a:t>to</a:t>
            </a:r>
            <a:r>
              <a:rPr lang="nl-NL" sz="2400" dirty="0"/>
              <a:t> date houden VVT-beddenoverzicht Zuid-Limburg</a:t>
            </a:r>
          </a:p>
          <a:p>
            <a:r>
              <a:rPr lang="nl-NL" sz="2400" dirty="0"/>
              <a:t>Bemiddelen naar een passende oplossing bij de juiste aanbieder: 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2400" dirty="0"/>
              <a:t>wens van de patiënt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2400" dirty="0"/>
              <a:t>postcode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beschikbaar bed: in heel Zuid-Limburg</a:t>
            </a:r>
          </a:p>
        </p:txBody>
      </p:sp>
    </p:spTree>
    <p:extLst>
      <p:ext uri="{BB962C8B-B14F-4D97-AF65-F5344CB8AC3E}">
        <p14:creationId xmlns:p14="http://schemas.microsoft.com/office/powerpoint/2010/main" val="227784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F4E3A2-D857-4F49-A58F-406B8EB6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2343"/>
            <a:ext cx="8596668" cy="1320800"/>
          </a:xfrm>
        </p:spPr>
        <p:txBody>
          <a:bodyPr/>
          <a:lstStyle/>
          <a:p>
            <a:r>
              <a:rPr lang="nl-NL" dirty="0"/>
              <a:t>Doorontwikkeling passende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4F7E6E4-577B-494C-849F-7ACA660A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12F77A7-37AF-4116-B996-0BFE35E6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5" y="816638"/>
            <a:ext cx="9947385" cy="55954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28D38C05-0A53-457E-91C8-F2B1A71BC27A}"/>
              </a:ext>
            </a:extLst>
          </p:cNvPr>
          <p:cNvSpPr txBox="1"/>
          <p:nvPr/>
        </p:nvSpPr>
        <p:spPr>
          <a:xfrm>
            <a:off x="974034" y="1529478"/>
            <a:ext cx="240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time-out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342A1FCA-3D58-429E-8478-93EC3D06658A}"/>
              </a:ext>
            </a:extLst>
          </p:cNvPr>
          <p:cNvSpPr txBox="1"/>
          <p:nvPr/>
        </p:nvSpPr>
        <p:spPr>
          <a:xfrm>
            <a:off x="974034" y="3429000"/>
            <a:ext cx="240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VPT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323908B3-B825-40F1-8748-622E61D3C3BF}"/>
              </a:ext>
            </a:extLst>
          </p:cNvPr>
          <p:cNvSpPr txBox="1"/>
          <p:nvPr/>
        </p:nvSpPr>
        <p:spPr>
          <a:xfrm>
            <a:off x="974034" y="4543692"/>
            <a:ext cx="314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verpleeghuis- interventie thuis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7252F19-844E-4C2B-97DA-1244A9867261}"/>
              </a:ext>
            </a:extLst>
          </p:cNvPr>
          <p:cNvSpPr txBox="1"/>
          <p:nvPr/>
        </p:nvSpPr>
        <p:spPr>
          <a:xfrm>
            <a:off x="7861852" y="1483143"/>
            <a:ext cx="240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wijkkliniek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1042CC42-28BD-4CEA-8D21-54179C6D5A71}"/>
              </a:ext>
            </a:extLst>
          </p:cNvPr>
          <p:cNvSpPr txBox="1"/>
          <p:nvPr/>
        </p:nvSpPr>
        <p:spPr>
          <a:xfrm>
            <a:off x="7463791" y="4798504"/>
            <a:ext cx="2405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dubbelzorg-vragers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3F04A74C-7B79-4777-BEDB-6EA9C940617A}"/>
              </a:ext>
            </a:extLst>
          </p:cNvPr>
          <p:cNvSpPr txBox="1"/>
          <p:nvPr/>
        </p:nvSpPr>
        <p:spPr>
          <a:xfrm>
            <a:off x="7861852" y="3075731"/>
            <a:ext cx="2405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community care</a:t>
            </a:r>
          </a:p>
        </p:txBody>
      </p:sp>
    </p:spTree>
    <p:extLst>
      <p:ext uri="{BB962C8B-B14F-4D97-AF65-F5344CB8AC3E}">
        <p14:creationId xmlns:p14="http://schemas.microsoft.com/office/powerpoint/2010/main" val="29254580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13AC9F5D4344EB5923E0B83869229" ma:contentTypeVersion="2" ma:contentTypeDescription="Een nieuw document maken." ma:contentTypeScope="" ma:versionID="3eaa81afa157a355c0b6d8303371bab2">
  <xsd:schema xmlns:xsd="http://www.w3.org/2001/XMLSchema" xmlns:xs="http://www.w3.org/2001/XMLSchema" xmlns:p="http://schemas.microsoft.com/office/2006/metadata/properties" xmlns:ns2="5a8ded0e-19e2-4bd0-afe6-202b2c02fb8e" targetNamespace="http://schemas.microsoft.com/office/2006/metadata/properties" ma:root="true" ma:fieldsID="d926670528d0110bfaa95d8d1a13cd36" ns2:_="">
    <xsd:import namespace="5a8ded0e-19e2-4bd0-afe6-202b2c02f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ded0e-19e2-4bd0-afe6-202b2c02f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9832C-EB45-4885-97C5-8A34FE5349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1E8150-2666-4676-A538-CD2A23E37DD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a8ded0e-19e2-4bd0-afe6-202b2c02fb8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1D2CAA-F44B-4181-8AB8-928B77504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ded0e-19e2-4bd0-afe6-202b2c02f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645</Words>
  <Application>Microsoft Office PowerPoint</Application>
  <PresentationFormat>Breedbeeld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Hoe vind ik het juiste bed de juiste zorg voor mijn patiënt? </vt:lpstr>
      <vt:lpstr>Warming up </vt:lpstr>
      <vt:lpstr>De Mijnstreek ontzorgt verwijzers</vt:lpstr>
      <vt:lpstr>…SAMEN verder verbeteren</vt:lpstr>
      <vt:lpstr>Een (semi) acute zorgvraag</vt:lpstr>
      <vt:lpstr>Tijdens kantooruren</vt:lpstr>
      <vt:lpstr>Wat doen huisarts en zorgpunt?</vt:lpstr>
      <vt:lpstr>Wat doen we op het zorgpunt?</vt:lpstr>
      <vt:lpstr>Doorontwikkeling passende zorg</vt:lpstr>
      <vt:lpstr>Tijdens Avond, Nacht en Weekend</vt:lpstr>
      <vt:lpstr>Bij een PG-crisis (of SOM-crisis) overdag</vt:lpstr>
      <vt:lpstr>Bij een PG-crisis Avond, Nacht, Weekend  </vt:lpstr>
      <vt:lpstr>Hoe schakelen wij in het Zorgcoördinatie Netwerk Mijnstreek?</vt:lpstr>
      <vt:lpstr>Hoe vinden we samen sneller de juiste zorg?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Organisatie  Kerncoalitie Mijnstreek</dc:title>
  <dc:creator>Michèle van den Bragt</dc:creator>
  <cp:lastModifiedBy>Inge Jochem</cp:lastModifiedBy>
  <cp:revision>116</cp:revision>
  <dcterms:created xsi:type="dcterms:W3CDTF">2020-06-24T10:27:46Z</dcterms:created>
  <dcterms:modified xsi:type="dcterms:W3CDTF">2022-06-28T11:27:57Z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0x0101009C713AC9F5D4344EB5923E0B83869229</vt:lpwstr>
  </property>
</Properties>
</file>