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75" r:id="rId6"/>
    <p:sldId id="286" r:id="rId7"/>
    <p:sldId id="279" r:id="rId8"/>
    <p:sldId id="260" r:id="rId9"/>
    <p:sldId id="268" r:id="rId10"/>
    <p:sldId id="280" r:id="rId11"/>
    <p:sldId id="281" r:id="rId12"/>
    <p:sldId id="261" r:id="rId13"/>
    <p:sldId id="262" r:id="rId14"/>
    <p:sldId id="285" r:id="rId15"/>
    <p:sldId id="263" r:id="rId16"/>
    <p:sldId id="266" r:id="rId17"/>
    <p:sldId id="274" r:id="rId18"/>
    <p:sldId id="265" r:id="rId19"/>
    <p:sldId id="282" r:id="rId20"/>
    <p:sldId id="270" r:id="rId21"/>
    <p:sldId id="264" r:id="rId22"/>
    <p:sldId id="276" r:id="rId23"/>
    <p:sldId id="269" r:id="rId24"/>
    <p:sldId id="271" r:id="rId25"/>
    <p:sldId id="272" r:id="rId26"/>
    <p:sldId id="278" r:id="rId27"/>
    <p:sldId id="273" r:id="rId28"/>
    <p:sldId id="283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BC3737-CF49-7451-1EB6-64A1C1311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4A966FCF-494D-E0E8-D60D-CAE3E30F0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0E495CD-B4D4-45E5-F941-2EF84D5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C1E266C-5522-BBF9-F71D-66EC7752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E620DCE-CAD8-6346-C78F-3E6F829C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3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329BF3-727E-1EB9-2D12-0B05FB41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CE10C86-9783-A62F-4DAB-9492C6A70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ED87BF9-AC60-923A-B495-9735E197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DDA4E14-CCD8-95C9-560F-7FBB981A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E794E22-9771-B8CE-26DD-C6717599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5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2AC168C-40D0-F5D9-98EB-DFDF9C359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44603C3A-C1BC-07B9-5F33-57003176E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5A857DE-4BAD-E1A0-3E2F-2E0F8AF7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2D5BBE5-F97D-F941-BD8F-CE4C3279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6103F06-263C-CCEE-3B79-F93621E8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9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628101-7035-CDAC-5DAF-E5F9AC04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5EFC0C4-ADAB-0E47-798C-1B5C9FFF1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52EE195-48DA-556E-034D-1C9A668C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BF96CE1-8349-33FF-A467-45F73FB0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A455693-168C-9E66-92CC-E5FC1C44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7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86F15A7-CBBA-1DB9-A103-8615F47F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42F593B-F299-2B72-93EB-9420F9E8E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CB688FB-36A2-A048-7059-3C055FAE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CFE9376-CCDE-34F6-9AB8-4F919C38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E1D44EA-80A6-7575-527D-C72A03EC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0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A2EA40D-CB30-8CE9-3D2B-07D8A386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0A9F5E0-6FA7-1C8E-0195-D9A519E7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FDE799B-BFBE-F321-B41B-D9F7386DD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3963FF9-D494-9E3F-36D3-C8960291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FA3C3587-F0D4-93BC-36A4-393FAC86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7DF63FF2-D496-C89A-5695-7560FDE0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0A2819-6D39-1623-12D8-49FC1B95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67B9AFA-768F-9E26-82D1-C19C81365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11809BD-1616-74B1-9DDA-FF0877360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06758A8E-11C1-F762-6B3F-B172EF08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217F9BC9-10A8-8E11-00ED-1F4BD9B3C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4144598-8054-22C0-DDE2-4BCD4CF3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11E2A0C0-E1B7-A616-92EC-0268DF18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AD194220-B781-ADC8-BD68-473C623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0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53C494-821C-17B0-3276-80A0556D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9A551E99-A9E6-5C98-8117-DE27CF6C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BB681C7E-47B8-3DB4-AF46-AE3698E7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C82AF268-1D3C-CDD0-BDFF-189991F0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91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CAA939EE-DE2A-261A-14BF-831452C5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7F577A56-7643-E952-5655-7BFB140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FF760A3F-283B-4C0A-2421-79AD229D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42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C883EA-2AA0-410A-A05B-9332C64B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51EE1CF-CC73-81E1-6307-F6799231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1F61E3DE-BBC7-1393-2E86-A3DB744B5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CA2201E-1B0C-E391-3B47-EE291457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6EEBF186-0C4D-881F-38D5-87D64211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C02E83B1-E22D-1318-4A33-CBBD07FD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1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11B9A9-1795-2401-3AF0-19A44994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18E26108-FC35-4F17-D478-CA6D24F46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5C2E379-D64B-1CBA-CFFA-CA77C880A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05D3934-81CB-6D35-C208-3130E98B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B543421A-530A-BFC7-B35A-820E881D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C6F5B99-1410-2419-1098-D49652C4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7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28A9ED94-0A38-6778-C3FC-15DA6276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130A9C6-048E-EB5C-3767-FBAE9A6A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7C7AD6-AB70-923A-A571-AD7A04BB8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C799E-A50F-46A7-BB58-82908EF9686C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74AF927-97FC-32DA-1B49-9895F754F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4CF5A7C-8CDC-D98A-DBBF-A4506ED50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93B9F-8416-46F6-82AD-0D0C7DD743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6" y="0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Met de beste bedoelingen…</a:t>
            </a:r>
            <a:endParaRPr lang="en-GB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xmlns="" id="{E9829119-EE31-D982-04D8-AE39B1C015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8764" y="1517762"/>
            <a:ext cx="2402255" cy="2397251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505" y="5378797"/>
            <a:ext cx="2108772" cy="70833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366" y="5276619"/>
            <a:ext cx="2095500" cy="625401"/>
          </a:xfrm>
          <a:prstGeom prst="rect">
            <a:avLst/>
          </a:prstGeom>
        </p:spPr>
      </p:pic>
      <p:pic>
        <p:nvPicPr>
          <p:cNvPr id="8" name="Afbeelding 7" descr="Afbeelding met persoon, vrouw, poseren&#10;&#10;Automatisch gegenereerde beschrijving">
            <a:extLst>
              <a:ext uri="{FF2B5EF4-FFF2-40B4-BE49-F238E27FC236}">
                <a16:creationId xmlns:a16="http://schemas.microsoft.com/office/drawing/2014/main" xmlns="" id="{98D130D5-9D53-02C2-F4A8-398C45F209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00" y="1379732"/>
            <a:ext cx="1784428" cy="267331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F363CC06-8CC2-948F-F377-58FD85FE1CE6}"/>
              </a:ext>
            </a:extLst>
          </p:cNvPr>
          <p:cNvSpPr txBox="1"/>
          <p:nvPr/>
        </p:nvSpPr>
        <p:spPr>
          <a:xfrm>
            <a:off x="3358764" y="4178468"/>
            <a:ext cx="366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Yvonne Smeets, </a:t>
            </a:r>
          </a:p>
          <a:p>
            <a:r>
              <a:rPr lang="nl-NL" dirty="0"/>
              <a:t>Huisartsenpraktijk Montfort,</a:t>
            </a:r>
          </a:p>
          <a:p>
            <a:r>
              <a:rPr lang="nl-NL" dirty="0"/>
              <a:t>Kaderhuisarts Ouderengeneeskunde</a:t>
            </a:r>
          </a:p>
          <a:p>
            <a:endParaRPr lang="en-GB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C4B72944-78CA-60CB-93CC-BD48FB0F0239}"/>
              </a:ext>
            </a:extLst>
          </p:cNvPr>
          <p:cNvSpPr txBox="1"/>
          <p:nvPr/>
        </p:nvSpPr>
        <p:spPr>
          <a:xfrm>
            <a:off x="8262500" y="4316968"/>
            <a:ext cx="4289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Judith Pleunis,</a:t>
            </a:r>
          </a:p>
          <a:p>
            <a:r>
              <a:rPr lang="nl-NL" dirty="0"/>
              <a:t>Huisarts WMC Bocholtz</a:t>
            </a:r>
          </a:p>
          <a:p>
            <a:r>
              <a:rPr lang="nl-NL" dirty="0"/>
              <a:t>Kaderhuisarts Ouderengeneeskunde</a:t>
            </a:r>
            <a:endParaRPr lang="en-GB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9CB86F96-BFF8-1882-50B2-3DE1ACF145D4}"/>
              </a:ext>
            </a:extLst>
          </p:cNvPr>
          <p:cNvSpPr txBox="1"/>
          <p:nvPr/>
        </p:nvSpPr>
        <p:spPr>
          <a:xfrm>
            <a:off x="286247" y="1650588"/>
            <a:ext cx="2704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Belangenverstrengeling:</a:t>
            </a:r>
          </a:p>
          <a:p>
            <a:r>
              <a:rPr lang="nl-NL" dirty="0"/>
              <a:t>Beiden gelieerd aan de vermelde zorggroepen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68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Voelt u zich als wijkverpleegkundige/casemanager dementie voldoende serieus genomen in de zorg rondom ouderen?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8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bedoelingen….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De huisarts schakelt de casemanager dementie op tijd in als er sprake is van mogelijke cognitieve problematiek</a:t>
            </a:r>
            <a:endParaRPr lang="en-GB" dirty="0"/>
          </a:p>
          <a:p>
            <a:r>
              <a:rPr lang="en-GB" dirty="0"/>
              <a:t>Zou de </a:t>
            </a:r>
            <a:r>
              <a:rPr lang="en-GB" dirty="0" err="1"/>
              <a:t>verwijzing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de </a:t>
            </a:r>
            <a:r>
              <a:rPr lang="en-GB" dirty="0" err="1"/>
              <a:t>casemanager</a:t>
            </a:r>
            <a:r>
              <a:rPr lang="en-GB" dirty="0"/>
              <a:t> </a:t>
            </a:r>
            <a:r>
              <a:rPr lang="en-GB" dirty="0" err="1"/>
              <a:t>dementie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door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zorgverlener</a:t>
            </a:r>
            <a:r>
              <a:rPr lang="en-GB" dirty="0"/>
              <a:t> dan de </a:t>
            </a:r>
            <a:r>
              <a:rPr lang="en-GB" dirty="0" err="1"/>
              <a:t>huisarts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gedaan</a:t>
            </a:r>
            <a:r>
              <a:rPr lang="en-GB" dirty="0"/>
              <a:t>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huisarts kan de ouderenzorg efficiënter organiseren dan de Specialist Ouderengeneeskunde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EENS:  u mag blijven zitten</a:t>
            </a:r>
          </a:p>
          <a:p>
            <a:pPr marL="0" indent="0">
              <a:buNone/>
            </a:pPr>
            <a:r>
              <a:rPr lang="nl-NL" dirty="0"/>
              <a:t>			ONEENS: u mag gaan staan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99C57C7-904B-A9C0-2389-38E2D45C1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4375832"/>
            <a:ext cx="3181350" cy="21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" y="371475"/>
            <a:ext cx="10325100" cy="1252538"/>
          </a:xfrm>
        </p:spPr>
        <p:txBody>
          <a:bodyPr/>
          <a:lstStyle/>
          <a:p>
            <a:pPr algn="ctr"/>
            <a:r>
              <a:rPr lang="nl-NL" dirty="0"/>
              <a:t>Met de beste bedoelingen…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huisarts focust meer op </a:t>
            </a:r>
            <a:r>
              <a:rPr lang="nl-NL" dirty="0" err="1"/>
              <a:t>somatiek</a:t>
            </a:r>
            <a:r>
              <a:rPr lang="nl-NL" dirty="0"/>
              <a:t>, terwijl de Specialist Ouderengeneeskunde de patiënt vanuit diverse dimensies benadert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EENS: blijf vooral zitten (u heeft nog heel wat te leren dit symposium)</a:t>
            </a:r>
          </a:p>
          <a:p>
            <a:pPr marL="0" indent="0">
              <a:buNone/>
            </a:pPr>
            <a:r>
              <a:rPr lang="nl-NL" dirty="0"/>
              <a:t>ONEENS: u mag gaan staan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620D706-2805-25C3-D0F0-A48D7664B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721" y="234581"/>
            <a:ext cx="3051608" cy="29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3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bedoelingen….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De specialist ouderengeneeskunde bevindt zich nog veel te veel intramuraal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A37C32F-C858-841E-0F8A-081C1A87E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3090079"/>
            <a:ext cx="3728216" cy="24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0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</a:t>
            </a:r>
            <a:r>
              <a:rPr lang="nl-NL" dirty="0" err="1"/>
              <a:t>mw</a:t>
            </a:r>
            <a:r>
              <a:rPr lang="nl-NL" dirty="0"/>
              <a:t> 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82810"/>
            <a:ext cx="8791576" cy="4357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Waarnemend HA ziet op maandagochtend </a:t>
            </a:r>
            <a:r>
              <a:rPr lang="nl-NL" dirty="0" err="1"/>
              <a:t>mw</a:t>
            </a:r>
            <a:r>
              <a:rPr lang="nl-NL" dirty="0"/>
              <a:t> S, 86 </a:t>
            </a:r>
            <a:r>
              <a:rPr lang="nl-NL" dirty="0" err="1"/>
              <a:t>jr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Frequent vallen, beginnende dementie,  voor WE op SEH gezien met </a:t>
            </a:r>
            <a:r>
              <a:rPr lang="nl-NL" dirty="0" err="1"/>
              <a:t>dd</a:t>
            </a:r>
            <a:r>
              <a:rPr lang="nl-NL" dirty="0"/>
              <a:t> virale pneumonie. Geen indicatie opname, maar gezien frequent vallen advies aan eigen HA: regel ELV-bed.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2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</a:t>
            </a:r>
            <a:r>
              <a:rPr lang="nl-NL" dirty="0" err="1"/>
              <a:t>mw</a:t>
            </a:r>
            <a:r>
              <a:rPr lang="nl-NL" dirty="0"/>
              <a:t> 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924" y="1465815"/>
            <a:ext cx="8515351" cy="435768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Ik heb moeite met het vinden van een ELV-bed</a:t>
            </a:r>
          </a:p>
          <a:p>
            <a:r>
              <a:rPr lang="nl-NL" dirty="0"/>
              <a:t>Het ZH had in deze casus een ELV-bed moeten regelen</a:t>
            </a:r>
          </a:p>
          <a:p>
            <a:r>
              <a:rPr lang="nl-NL" dirty="0" err="1"/>
              <a:t>Ongelabelde</a:t>
            </a:r>
            <a:r>
              <a:rPr lang="nl-NL" dirty="0"/>
              <a:t> bedden in een zorghotel zouden de oplossing zijn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99EC008-28AD-9EE4-CE69-EBC02F6F5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8" y="3998119"/>
            <a:ext cx="4510088" cy="36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5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</a:t>
            </a:r>
            <a:r>
              <a:rPr lang="nl-NL" dirty="0" err="1"/>
              <a:t>mw</a:t>
            </a:r>
            <a:r>
              <a:rPr lang="nl-NL" dirty="0"/>
              <a:t> 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Deze patiënt had niet op vrijdag ingestuurd moeten worden?</a:t>
            </a:r>
          </a:p>
          <a:p>
            <a:r>
              <a:rPr lang="nl-NL" dirty="0"/>
              <a:t>Deze patiënt had niet op vrijdag teruggestuurd moeten worden?</a:t>
            </a:r>
          </a:p>
          <a:p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</a:t>
            </a:r>
            <a:r>
              <a:rPr lang="nl-NL" dirty="0" err="1"/>
              <a:t>mw</a:t>
            </a:r>
            <a:r>
              <a:rPr lang="nl-NL" dirty="0"/>
              <a:t> 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Als deze patiënt door de geriater was gezien, was de overdracht beter geregeld</a:t>
            </a:r>
          </a:p>
          <a:p>
            <a:r>
              <a:rPr lang="nl-NL" dirty="0"/>
              <a:t>Was er maar een SEH speciaal voor kwetsbare ouderen</a:t>
            </a:r>
          </a:p>
          <a:p>
            <a:r>
              <a:rPr lang="nl-NL" dirty="0"/>
              <a:t>Bij acute achteruitgang van een kwetsbare oudere overleg ik altijd met de geriater alvorens in </a:t>
            </a:r>
            <a:r>
              <a:rPr lang="nl-NL"/>
              <a:t>te sturen</a:t>
            </a:r>
            <a:endParaRPr lang="nl-NL" dirty="0"/>
          </a:p>
          <a:p>
            <a:r>
              <a:rPr lang="nl-NL" dirty="0"/>
              <a:t>Diagnostiek en behandeling van de kwetsbare oudere kan ook in de eerste of anderhalve lijn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5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</a:t>
            </a:r>
            <a:r>
              <a:rPr lang="nl-NL" dirty="0" err="1"/>
              <a:t>mw</a:t>
            </a:r>
            <a:r>
              <a:rPr lang="nl-NL" dirty="0"/>
              <a:t> 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en-GB" dirty="0" err="1"/>
              <a:t>Transmurale</a:t>
            </a:r>
            <a:r>
              <a:rPr lang="en-GB" dirty="0"/>
              <a:t> Zorg: de </a:t>
            </a:r>
            <a:r>
              <a:rPr lang="en-GB" dirty="0" err="1"/>
              <a:t>kwetsbare</a:t>
            </a:r>
            <a:r>
              <a:rPr lang="en-GB" dirty="0"/>
              <a:t> </a:t>
            </a:r>
            <a:r>
              <a:rPr lang="en-GB" dirty="0" err="1"/>
              <a:t>patiënt</a:t>
            </a:r>
            <a:r>
              <a:rPr lang="en-GB" dirty="0"/>
              <a:t> </a:t>
            </a:r>
            <a:r>
              <a:rPr lang="en-GB" dirty="0" err="1"/>
              <a:t>centraal</a:t>
            </a:r>
            <a:r>
              <a:rPr lang="en-GB" dirty="0"/>
              <a:t> -&gt;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zie</a:t>
            </a:r>
            <a:r>
              <a:rPr lang="en-GB" dirty="0"/>
              <a:t> de </a:t>
            </a:r>
            <a:r>
              <a:rPr lang="en-GB" dirty="0" err="1"/>
              <a:t>meerwaarde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warme</a:t>
            </a:r>
            <a:r>
              <a:rPr lang="en-GB" dirty="0"/>
              <a:t> </a:t>
            </a:r>
            <a:r>
              <a:rPr lang="en-GB" dirty="0" err="1"/>
              <a:t>overdracht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de </a:t>
            </a:r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lijn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Transmurale</a:t>
            </a:r>
            <a:r>
              <a:rPr lang="en-GB" dirty="0"/>
              <a:t> Zorg: </a:t>
            </a:r>
            <a:r>
              <a:rPr lang="en-GB" dirty="0" err="1"/>
              <a:t>ik</a:t>
            </a:r>
            <a:r>
              <a:rPr lang="en-GB" dirty="0"/>
              <a:t> ga </a:t>
            </a:r>
            <a:r>
              <a:rPr lang="en-GB" dirty="0" err="1"/>
              <a:t>toch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al het </a:t>
            </a:r>
            <a:r>
              <a:rPr lang="en-GB" dirty="0" err="1"/>
              <a:t>voorbereidend</a:t>
            </a:r>
            <a:r>
              <a:rPr lang="en-GB" dirty="0"/>
              <a:t> </a:t>
            </a:r>
            <a:r>
              <a:rPr lang="en-GB" dirty="0" err="1"/>
              <a:t>werk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geriatrie</a:t>
            </a:r>
            <a:r>
              <a:rPr lang="en-GB" dirty="0"/>
              <a:t> </a:t>
            </a:r>
            <a:r>
              <a:rPr lang="en-GB" dirty="0" err="1"/>
              <a:t>doen</a:t>
            </a:r>
            <a:r>
              <a:rPr lang="en-GB" dirty="0"/>
              <a:t>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5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bedoelingen…..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xmlns="" id="{4D8967B7-53D3-47ED-7B22-66DD2A41A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0405" y="1488475"/>
            <a:ext cx="3457161" cy="345716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09CFF313-5747-2CBB-93B3-A06C632D07F6}"/>
              </a:ext>
            </a:extLst>
          </p:cNvPr>
          <p:cNvSpPr txBox="1"/>
          <p:nvPr/>
        </p:nvSpPr>
        <p:spPr>
          <a:xfrm>
            <a:off x="974034" y="5571037"/>
            <a:ext cx="7682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dagvoorzitter op gympen. Zo SNEL  zijn we toch niet in de ouderenzorg?</a:t>
            </a:r>
          </a:p>
          <a:p>
            <a:r>
              <a:rPr lang="nl-NL" dirty="0"/>
              <a:t>EENS:  blijft u maar zitten!</a:t>
            </a:r>
          </a:p>
          <a:p>
            <a:r>
              <a:rPr lang="nl-NL" dirty="0"/>
              <a:t>ONEENS:  ga maar staan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078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</a:t>
            </a:r>
            <a:r>
              <a:rPr lang="nl-NL" dirty="0" err="1"/>
              <a:t>mw</a:t>
            </a:r>
            <a:r>
              <a:rPr lang="nl-NL" dirty="0"/>
              <a:t> 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Ik geef altijd een warme overdracht naar de waarnemend collega van het ELV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EENS</a:t>
            </a:r>
          </a:p>
          <a:p>
            <a:pPr marL="0" indent="0">
              <a:buNone/>
            </a:pPr>
            <a:r>
              <a:rPr lang="nl-NL" dirty="0"/>
              <a:t>ONEENS, deze staat immers al in </a:t>
            </a:r>
            <a:r>
              <a:rPr lang="nl-NL" dirty="0" err="1"/>
              <a:t>ZorgDomein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 die warme overdracht vermeld ik ALTIJD de thuissituatie en het Proactieve Zorgplan (ACP) van de patiënt</a:t>
            </a:r>
          </a:p>
          <a:p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4661AF2-5CBF-47EC-C6AE-6D7298F52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182063"/>
            <a:ext cx="2076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55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</a:t>
            </a:r>
            <a:r>
              <a:rPr lang="nl-NL" dirty="0" err="1"/>
              <a:t>mw</a:t>
            </a:r>
            <a:r>
              <a:rPr lang="nl-NL" dirty="0"/>
              <a:t> 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>
            <a:normAutofit/>
          </a:bodyPr>
          <a:lstStyle/>
          <a:p>
            <a:r>
              <a:rPr lang="nl-NL" dirty="0"/>
              <a:t>Als met deze patiënt een uitgebreider Proactief </a:t>
            </a:r>
            <a:r>
              <a:rPr lang="nl-NL" dirty="0" err="1"/>
              <a:t>ZorgPlan</a:t>
            </a:r>
            <a:r>
              <a:rPr lang="nl-NL" dirty="0"/>
              <a:t>-gesprek (ook wel ACP) was gevoerd, dan was deze patiënt waarschijnlijk niet ingestuurd</a:t>
            </a:r>
          </a:p>
          <a:p>
            <a:r>
              <a:rPr lang="nl-NL" dirty="0"/>
              <a:t>De huisarts had een uitgebreider PZP/ACP- gesprek moeten voeren voordat de patiënt in eerste instantie was ingestuurd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</a:t>
            </a:r>
            <a:r>
              <a:rPr lang="nl-NL" dirty="0" err="1"/>
              <a:t>mw</a:t>
            </a:r>
            <a:r>
              <a:rPr lang="nl-NL" dirty="0"/>
              <a:t> S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B8127A37-463E-B698-4DF3-BEA583CA72C4}"/>
              </a:ext>
            </a:extLst>
          </p:cNvPr>
          <p:cNvSpPr txBox="1"/>
          <p:nvPr/>
        </p:nvSpPr>
        <p:spPr>
          <a:xfrm>
            <a:off x="1008184" y="1455282"/>
            <a:ext cx="84953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PZP/ACP is een taak van iedere zorgprofessional betrokken bij de kwetsbare oudere en hoort structureel in het MDO besproken te worden</a:t>
            </a:r>
          </a:p>
          <a:p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PZP/ACP gaat niet alleen over de medische beslissingen maar ook over de wensen en behoeften van de patiënt</a:t>
            </a:r>
            <a:endParaRPr lang="en-GB" sz="2800" dirty="0"/>
          </a:p>
        </p:txBody>
      </p:sp>
      <p:pic>
        <p:nvPicPr>
          <p:cNvPr id="9" name="Afbeelding 8" descr="Afbeelding met persoon, gestreept&#10;&#10;Automatisch gegenereerde beschrijving">
            <a:extLst>
              <a:ext uri="{FF2B5EF4-FFF2-40B4-BE49-F238E27FC236}">
                <a16:creationId xmlns:a16="http://schemas.microsoft.com/office/drawing/2014/main" xmlns="" id="{207BD272-3B16-B35C-281F-172940849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225682"/>
            <a:ext cx="3448050" cy="23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8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echtpaar P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2174" y="2078831"/>
            <a:ext cx="8515351" cy="4357688"/>
          </a:xfrm>
        </p:spPr>
        <p:txBody>
          <a:bodyPr>
            <a:normAutofit/>
          </a:bodyPr>
          <a:lstStyle/>
          <a:p>
            <a:r>
              <a:rPr lang="nl-NL" dirty="0"/>
              <a:t>Echtpaar: zij 82, hij 89, beiden dementerend. Zoon heeft PGB geregeld en er is enkel niet-professionele zorg. De CM dementie is op mijn verzoek langsgegaan, maar wordt niet gecontracteerd door de zoon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145D584-0288-F735-6D00-13B210213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4257675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echtpaar P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PGB: daar komen we thuis slecht verder mee, we raden het af!</a:t>
            </a:r>
          </a:p>
          <a:p>
            <a:r>
              <a:rPr lang="nl-NL" dirty="0"/>
              <a:t>PGB: goed bedoeld, maar niet altijd de juiste zorg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4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echtpaar P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 err="1"/>
              <a:t>Dhr</a:t>
            </a:r>
            <a:r>
              <a:rPr lang="nl-NL" dirty="0"/>
              <a:t> P gaat steeds verder achteruit: hij dwaalt ‘s nachts. De zoon zet een traphekje voor de deur van patiënt. </a:t>
            </a:r>
          </a:p>
          <a:p>
            <a:r>
              <a:rPr lang="nl-NL" dirty="0" err="1"/>
              <a:t>Mw</a:t>
            </a:r>
            <a:r>
              <a:rPr lang="nl-NL" dirty="0"/>
              <a:t> P wordt steeds achterdochtiger en wenkt voorbijgangers en geeft aan hen aan dat ze geslagen wordt door haar echtgenoot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28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echtpaar P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Ik denk wel eens aan melden bij Veilig Thuis bij kwetsbare ouderen</a:t>
            </a:r>
          </a:p>
          <a:p>
            <a:r>
              <a:rPr lang="nl-NL" dirty="0"/>
              <a:t>Ik heb wel eens gemeld bij Veilig Thuis bij een kwetsbare oudere</a:t>
            </a:r>
          </a:p>
          <a:p>
            <a:r>
              <a:rPr lang="nl-NL" dirty="0"/>
              <a:t>Binnen het MDO is er aandacht voor “niet pluis” gevoelens van de Thuiszorg en wordt dit ook besproken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33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echtpaar P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De wens van de patiënt om zo lang mogelijk thuis te blijven gaat boven optimale zorg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031594A-A610-2591-69CC-50CFE1608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3561986"/>
            <a:ext cx="5118766" cy="29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7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echtpaar P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De regie moet altijd in handen blijven van de patiënt en diens mantelzorger</a:t>
            </a:r>
          </a:p>
          <a:p>
            <a:r>
              <a:rPr lang="nl-NL" dirty="0"/>
              <a:t>We moeten de kwetsbare oudere als individu benaderen en niet als patiënt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1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0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9B864A3-C56A-922F-354F-34DF82BE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57" y="1883023"/>
            <a:ext cx="7024788" cy="36880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bedoelingen….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Alhoewel…..</a:t>
            </a:r>
          </a:p>
          <a:p>
            <a:pPr marL="0" indent="0">
              <a:buNone/>
            </a:pPr>
            <a:r>
              <a:rPr lang="nl-NL" dirty="0"/>
              <a:t>We rennen ons, als zorgverleners, de benen uit het lijf, maar krijgen  de ouderenzorg toch niet helemaal rond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EENS:  u mag gaan staan</a:t>
            </a:r>
          </a:p>
          <a:p>
            <a:pPr marL="0" indent="0">
              <a:buNone/>
            </a:pPr>
            <a:r>
              <a:rPr lang="nl-NL" dirty="0"/>
              <a:t>ONEENS: u mag blijven zitten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Heeft u een buurman/-vrouw die zit, terwijl u staat?</a:t>
            </a:r>
          </a:p>
          <a:p>
            <a:pPr marL="0" indent="0">
              <a:buNone/>
            </a:pPr>
            <a:r>
              <a:rPr lang="nl-NL" dirty="0"/>
              <a:t>Vraag diens visitekaartje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bedoelingen….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Als we elkaar beter zouden vinden, dan zou de zorg voor ouderen een stuk efficiënter verlopen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EENS: graag applaus…. U heeft u voor het juiste symposium ingeschreven</a:t>
            </a:r>
          </a:p>
          <a:p>
            <a:pPr marL="0" indent="0">
              <a:buNone/>
            </a:pPr>
            <a:r>
              <a:rPr lang="en-GB" dirty="0"/>
              <a:t>ONEENS: u </a:t>
            </a:r>
            <a:r>
              <a:rPr lang="en-GB" dirty="0" err="1"/>
              <a:t>kunt</a:t>
            </a:r>
            <a:r>
              <a:rPr lang="en-GB" dirty="0"/>
              <a:t> </a:t>
            </a:r>
            <a:r>
              <a:rPr lang="en-GB" dirty="0" err="1"/>
              <a:t>natuurlijk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blijven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nascholingspunten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xmlns="" id="{574DE6D2-11D9-3F33-C29C-3D172CEA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460912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1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Ik ken daarom mijn collega’s van het sociaal domein, de eerste lijn en de tweede lijn bij naam en kan onderstaande kaart zo invullen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FB08044-6943-7D59-4B9A-A7117EF7F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972336"/>
            <a:ext cx="5410200" cy="37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2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bedoelingen….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9275"/>
            <a:ext cx="4276726" cy="4357688"/>
          </a:xfrm>
        </p:spPr>
        <p:txBody>
          <a:bodyPr/>
          <a:lstStyle/>
          <a:p>
            <a:r>
              <a:rPr lang="nl-NL" dirty="0"/>
              <a:t>Het sociaal domein zou een groter aandeel in de zorg rondom ouderen moeten leveren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D78E572-1C93-78D3-672C-05760D3B3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299" y="1464248"/>
            <a:ext cx="2800728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2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9275"/>
            <a:ext cx="8515351" cy="4357688"/>
          </a:xfrm>
        </p:spPr>
        <p:txBody>
          <a:bodyPr/>
          <a:lstStyle/>
          <a:p>
            <a:r>
              <a:rPr lang="nl-NL" dirty="0"/>
              <a:t>Wij hebben minstens zesmaal per jaar een goed functionerend MDO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DA73D59-1B53-8C68-DCD8-C9C002032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2962275"/>
            <a:ext cx="4600066" cy="26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1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24" y="147639"/>
            <a:ext cx="7953375" cy="1543050"/>
          </a:xfrm>
        </p:spPr>
        <p:txBody>
          <a:bodyPr/>
          <a:lstStyle/>
          <a:p>
            <a:pPr algn="ctr"/>
            <a:r>
              <a:rPr lang="nl-NL" dirty="0"/>
              <a:t>Met de beste bedoelingen…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624" y="2352673"/>
            <a:ext cx="8515351" cy="435768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</a:t>
            </a:r>
            <a:r>
              <a:rPr lang="en-GB" dirty="0" err="1"/>
              <a:t>ie</a:t>
            </a:r>
            <a:r>
              <a:rPr lang="en-GB" dirty="0"/>
              <a:t> is de </a:t>
            </a:r>
            <a:r>
              <a:rPr lang="en-GB" dirty="0" err="1"/>
              <a:t>belangrijkste</a:t>
            </a:r>
            <a:r>
              <a:rPr lang="en-GB" dirty="0"/>
              <a:t> </a:t>
            </a:r>
            <a:r>
              <a:rPr lang="en-GB" dirty="0" err="1"/>
              <a:t>hulpverlener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oudere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 </a:t>
            </a:r>
            <a:r>
              <a:rPr lang="en-GB" dirty="0" err="1"/>
              <a:t>casemanager</a:t>
            </a:r>
            <a:r>
              <a:rPr lang="en-GB" dirty="0"/>
              <a:t> </a:t>
            </a:r>
            <a:r>
              <a:rPr lang="en-GB" dirty="0" err="1"/>
              <a:t>eerste</a:t>
            </a:r>
            <a:r>
              <a:rPr lang="en-GB" dirty="0"/>
              <a:t> </a:t>
            </a:r>
            <a:r>
              <a:rPr lang="en-GB" dirty="0" err="1"/>
              <a:t>lijn</a:t>
            </a:r>
            <a:r>
              <a:rPr lang="en-GB" dirty="0"/>
              <a:t>=</a:t>
            </a:r>
          </a:p>
          <a:p>
            <a:pPr marL="0" indent="0">
              <a:buNone/>
            </a:pPr>
            <a:r>
              <a:rPr lang="en-GB" dirty="0"/>
              <a:t> CM </a:t>
            </a:r>
            <a:r>
              <a:rPr lang="en-GB" dirty="0" err="1"/>
              <a:t>dementie</a:t>
            </a:r>
            <a:r>
              <a:rPr lang="en-GB" dirty="0"/>
              <a:t>/PO/</a:t>
            </a:r>
            <a:r>
              <a:rPr lang="en-GB" dirty="0" err="1"/>
              <a:t>wijkverpleegkundige</a:t>
            </a:r>
            <a:r>
              <a:rPr lang="en-GB" dirty="0"/>
              <a:t> = ROOD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 arts=</a:t>
            </a:r>
          </a:p>
          <a:p>
            <a:pPr marL="0" indent="0">
              <a:buNone/>
            </a:pPr>
            <a:r>
              <a:rPr lang="en-GB" dirty="0" err="1"/>
              <a:t>huisarts</a:t>
            </a:r>
            <a:r>
              <a:rPr lang="en-GB" dirty="0"/>
              <a:t> of specialist </a:t>
            </a:r>
            <a:r>
              <a:rPr lang="en-GB" dirty="0" err="1"/>
              <a:t>ouderengeneeskunde</a:t>
            </a:r>
            <a:r>
              <a:rPr lang="en-GB" dirty="0"/>
              <a:t> =GROEN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715938B-A0CA-6398-BF5A-F2D5E443F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78631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5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738461-78BD-32AE-6C73-DDD2BCB7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 de beste bedoelingen….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3781E3-3684-4CB5-B56C-12268235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31088"/>
            <a:ext cx="9007550" cy="508274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thuiszorg heeft als beste in de gaten hoe het met de patiënt gaat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EENS ,</a:t>
            </a:r>
            <a:r>
              <a:rPr lang="en-GB" dirty="0" err="1"/>
              <a:t>als</a:t>
            </a:r>
            <a:r>
              <a:rPr lang="en-GB" dirty="0"/>
              <a:t> de TZ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visite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kwetsbare</a:t>
            </a:r>
            <a:r>
              <a:rPr lang="en-GB" dirty="0"/>
              <a:t> </a:t>
            </a:r>
            <a:r>
              <a:rPr lang="en-GB" dirty="0" err="1"/>
              <a:t>oudere</a:t>
            </a:r>
            <a:r>
              <a:rPr lang="en-GB" dirty="0"/>
              <a:t> </a:t>
            </a:r>
            <a:r>
              <a:rPr lang="en-GB" dirty="0" err="1"/>
              <a:t>noodzakelijk</a:t>
            </a:r>
            <a:r>
              <a:rPr lang="en-GB" dirty="0"/>
              <a:t> </a:t>
            </a:r>
            <a:r>
              <a:rPr lang="en-GB" dirty="0" err="1"/>
              <a:t>vindt</a:t>
            </a:r>
            <a:r>
              <a:rPr lang="en-GB" dirty="0"/>
              <a:t>, dan </a:t>
            </a:r>
            <a:r>
              <a:rPr lang="en-GB" dirty="0" err="1"/>
              <a:t>honoreer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altijd</a:t>
            </a:r>
            <a:r>
              <a:rPr lang="en-GB" dirty="0"/>
              <a:t> = GROENE </a:t>
            </a:r>
            <a:r>
              <a:rPr lang="en-GB" dirty="0" err="1"/>
              <a:t>kaart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ONEENS, </a:t>
            </a:r>
            <a:r>
              <a:rPr lang="en-GB" dirty="0" err="1"/>
              <a:t>als</a:t>
            </a:r>
            <a:r>
              <a:rPr lang="en-GB" dirty="0"/>
              <a:t> de TZ belt, </a:t>
            </a:r>
            <a:r>
              <a:rPr lang="en-GB" dirty="0" err="1"/>
              <a:t>laat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mijn</a:t>
            </a:r>
            <a:r>
              <a:rPr lang="en-GB" dirty="0"/>
              <a:t> </a:t>
            </a:r>
            <a:r>
              <a:rPr lang="en-GB" dirty="0" err="1"/>
              <a:t>assistente</a:t>
            </a:r>
            <a:r>
              <a:rPr lang="en-GB" dirty="0"/>
              <a:t> </a:t>
            </a:r>
            <a:r>
              <a:rPr lang="en-GB" dirty="0" err="1"/>
              <a:t>altijd</a:t>
            </a:r>
            <a:r>
              <a:rPr lang="en-GB" dirty="0"/>
              <a:t> contact </a:t>
            </a:r>
            <a:r>
              <a:rPr lang="en-GB" dirty="0" err="1"/>
              <a:t>opnemen</a:t>
            </a:r>
            <a:r>
              <a:rPr lang="en-GB" dirty="0"/>
              <a:t> met de </a:t>
            </a:r>
            <a:r>
              <a:rPr lang="en-GB" dirty="0" err="1"/>
              <a:t>patiënte</a:t>
            </a:r>
            <a:r>
              <a:rPr lang="en-GB" dirty="0"/>
              <a:t>= RODE </a:t>
            </a:r>
            <a:r>
              <a:rPr lang="en-GB" dirty="0" err="1"/>
              <a:t>kaart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TWIJFEL, het </a:t>
            </a:r>
            <a:r>
              <a:rPr lang="en-GB" dirty="0" err="1"/>
              <a:t>ligt</a:t>
            </a:r>
            <a:r>
              <a:rPr lang="en-GB" dirty="0"/>
              <a:t> er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Verpleegkundige belt= GEEN </a:t>
            </a:r>
            <a:r>
              <a:rPr lang="en-GB" dirty="0" err="1"/>
              <a:t>kaart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F7C9D08-08EB-42B1-578B-701BDE228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9775" y="5909958"/>
            <a:ext cx="2095500" cy="703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BBF0282-DDE8-8088-9D22-571C9A7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4945636"/>
            <a:ext cx="2095500" cy="6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252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1006</Words>
  <Application>Microsoft Office PowerPoint</Application>
  <PresentationFormat>Breedbeeld</PresentationFormat>
  <Paragraphs>124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Met de beste bedoelingen…</vt:lpstr>
      <vt:lpstr>Met de beste bedoelingen…..</vt:lpstr>
      <vt:lpstr>Met de beste bedoelingen….</vt:lpstr>
      <vt:lpstr>Met de beste bedoelingen….</vt:lpstr>
      <vt:lpstr>Met de beste bedoelingen…</vt:lpstr>
      <vt:lpstr>Met de beste bedoelingen….</vt:lpstr>
      <vt:lpstr>Met de beste bedoelingen…</vt:lpstr>
      <vt:lpstr>Met de beste bedoelingen…</vt:lpstr>
      <vt:lpstr>Met de beste bedoelingen….</vt:lpstr>
      <vt:lpstr>Met de beste bedoelingen…</vt:lpstr>
      <vt:lpstr>Met de beste bedoelingen….</vt:lpstr>
      <vt:lpstr>Met de beste bedoelingen…</vt:lpstr>
      <vt:lpstr>Met de beste bedoelingen…</vt:lpstr>
      <vt:lpstr>Met de beste bedoelingen….</vt:lpstr>
      <vt:lpstr>Casus mw S</vt:lpstr>
      <vt:lpstr>Casus mw S</vt:lpstr>
      <vt:lpstr>Casus mw S</vt:lpstr>
      <vt:lpstr>Casus mw S</vt:lpstr>
      <vt:lpstr>Casus mw S</vt:lpstr>
      <vt:lpstr>Casus mw S</vt:lpstr>
      <vt:lpstr>Casus mw S</vt:lpstr>
      <vt:lpstr>Casus mw S</vt:lpstr>
      <vt:lpstr>Casus echtpaar P</vt:lpstr>
      <vt:lpstr>Casus echtpaar P</vt:lpstr>
      <vt:lpstr>Casus echtpaar P</vt:lpstr>
      <vt:lpstr>Casus echtpaar P</vt:lpstr>
      <vt:lpstr>Casus echtpaar P</vt:lpstr>
      <vt:lpstr>Casus echtpaar P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de beste bedoelingen…..</dc:title>
  <dc:creator>Judith Pleunis | WMC Bocholtz</dc:creator>
  <cp:lastModifiedBy>Inge Jochem</cp:lastModifiedBy>
  <cp:revision>13</cp:revision>
  <dcterms:created xsi:type="dcterms:W3CDTF">2022-06-01T16:29:31Z</dcterms:created>
  <dcterms:modified xsi:type="dcterms:W3CDTF">2022-06-21T12:05:09Z</dcterms:modified>
</cp:coreProperties>
</file>