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711" r:id="rId2"/>
    <p:sldId id="659" r:id="rId3"/>
    <p:sldId id="728" r:id="rId4"/>
    <p:sldId id="639" r:id="rId5"/>
    <p:sldId id="694" r:id="rId6"/>
    <p:sldId id="701" r:id="rId7"/>
    <p:sldId id="702" r:id="rId8"/>
    <p:sldId id="708" r:id="rId9"/>
    <p:sldId id="709" r:id="rId10"/>
    <p:sldId id="705" r:id="rId11"/>
    <p:sldId id="686" r:id="rId12"/>
    <p:sldId id="678" r:id="rId13"/>
    <p:sldId id="724" r:id="rId14"/>
    <p:sldId id="71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CFC84-C701-4968-8CB0-ED0696F8C4F6}" type="datetimeFigureOut">
              <a:rPr lang="nl-NL" smtClean="0"/>
              <a:t>14-11-2022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52327-DFAA-498A-8232-BA2BC0BC6F33}" type="slidenum">
              <a:rPr lang="nl-NL" smtClean="0"/>
              <a:t>‹nr.›</a:t>
            </a:fld>
            <a:endParaRPr lang="nl-NL"/>
          </a:p>
        </p:txBody>
      </p:sp>
    </p:spTree>
    <p:extLst>
      <p:ext uri="{BB962C8B-B14F-4D97-AF65-F5344CB8AC3E}">
        <p14:creationId xmlns:p14="http://schemas.microsoft.com/office/powerpoint/2010/main" val="364971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BBEB6-931A-C140-9BC5-15450A433E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34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33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26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76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69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Shrinking</a:t>
            </a:r>
            <a:r>
              <a:rPr lang="nl-NL" dirty="0"/>
              <a:t> </a:t>
            </a:r>
            <a:r>
              <a:rPr lang="nl-NL" dirty="0" err="1"/>
              <a:t>core</a:t>
            </a:r>
            <a:r>
              <a:rPr lang="nl-NL" dirty="0"/>
              <a:t>, </a:t>
            </a:r>
            <a:r>
              <a:rPr lang="nl-NL" dirty="0" err="1"/>
              <a:t>expanding</a:t>
            </a:r>
            <a:r>
              <a:rPr lang="nl-NL" dirty="0"/>
              <a:t> </a:t>
            </a:r>
            <a:r>
              <a:rPr lang="nl-NL" dirty="0" err="1"/>
              <a:t>periphery</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BBEB6-931A-C140-9BC5-15450A433E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72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82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Meta Sans"/>
              </a:rPr>
              <a:t>Met het essay pleit de RVS daarom voor een meer bedachtzame inzet op regionaal werken. Een pas op de plaats, om met open blik vooruit te kunnen kijken. Dan gaat het om de vraag of regionaal werken de meest zinvolle oplossing is. En over hoe betrokken partijen vervolgens regionaal werken samen vorm en invulling geven. Slechts het formuleren van een regionale visie volstaat niet. Evenmin past het om zomaar regionaal werken vanuit landelijke partijen minder vrijblijvend te willen maken. “Bezint eer gij begint en reken je niet rijk” is wat het essay mee wil geven aan bestuurders, beleidsmakers en anderen die nu in de regio aan de slag zijn. Bijvoorbeeld rond de regioplannen uit het IZA, binnen de jeugdhulp of rondgezondheidsbevordering.</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40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BBEB6-931A-C140-9BC5-15450A433E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98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89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1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69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B33FA-4354-458C-A690-5814E858A9A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59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E87FE-3B34-D666-BA5D-C7844F60B8E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7F31FC-963C-0FB5-B660-A39B8F00D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A83B5BA-6FD1-9A97-3F82-9428874CCF19}"/>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5" name="Tijdelijke aanduiding voor voettekst 4">
            <a:extLst>
              <a:ext uri="{FF2B5EF4-FFF2-40B4-BE49-F238E27FC236}">
                <a16:creationId xmlns:a16="http://schemas.microsoft.com/office/drawing/2014/main" id="{DD4D6011-4DF7-93B7-6C70-D31CC2321C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0E225E-D6E1-E05B-EC19-1343CBF9B375}"/>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27082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3481D-15B7-F400-57E3-2160904F81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F1A5BD0-B3FE-63FA-0AE9-C87B0BE08AB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09C316-3501-B634-088C-9CE8ADB3A801}"/>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5" name="Tijdelijke aanduiding voor voettekst 4">
            <a:extLst>
              <a:ext uri="{FF2B5EF4-FFF2-40B4-BE49-F238E27FC236}">
                <a16:creationId xmlns:a16="http://schemas.microsoft.com/office/drawing/2014/main" id="{E25EC222-FBB7-83B0-B7A3-D74AF3ADEF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21D331-6299-F994-E2F7-E817EE0F7F0B}"/>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360496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FDCCE9A-57FD-FA49-1104-17BEDCE3229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BB53DA7-9E85-1806-5976-A235BBA53B7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B17146-BE50-D963-FA13-F7E7F6611ADD}"/>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5" name="Tijdelijke aanduiding voor voettekst 4">
            <a:extLst>
              <a:ext uri="{FF2B5EF4-FFF2-40B4-BE49-F238E27FC236}">
                <a16:creationId xmlns:a16="http://schemas.microsoft.com/office/drawing/2014/main" id="{42433025-616D-CCF6-D0B3-CBB07976C0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ACF950-2C4B-6BE8-BAB6-5405B019529F}"/>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46475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301A3-5AB5-716D-1371-EEDA789493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BC6FA19-700A-5795-E7FE-8992AB07F3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E9DEA3-7D77-91A9-BBDD-04696137CB5B}"/>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5" name="Tijdelijke aanduiding voor voettekst 4">
            <a:extLst>
              <a:ext uri="{FF2B5EF4-FFF2-40B4-BE49-F238E27FC236}">
                <a16:creationId xmlns:a16="http://schemas.microsoft.com/office/drawing/2014/main" id="{F5748B14-E862-004B-D7BE-4A20114716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3F1FB2-25E5-A16F-4AF9-A87B1AE0BA30}"/>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145240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4B926-E9A3-BC15-0343-C980D07F79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1BABDAB-B102-315B-0C4C-D7D196043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224B5D-053A-640E-73D4-27C9CA9AB0DE}"/>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5" name="Tijdelijke aanduiding voor voettekst 4">
            <a:extLst>
              <a:ext uri="{FF2B5EF4-FFF2-40B4-BE49-F238E27FC236}">
                <a16:creationId xmlns:a16="http://schemas.microsoft.com/office/drawing/2014/main" id="{BE4BEF2D-3703-0D49-844B-DDDF849992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4FD7ED-BA9A-FC86-4F26-80D4967CCA2F}"/>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216746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869B7-1650-32AF-6B87-3E44C345C5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F941AF-F002-B0A2-BE70-7C5D8911F8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04E4CF-CD5A-61E6-50DB-7218AE0E991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34EFEF8-0F7D-6E21-3CC7-ADC497E82127}"/>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6" name="Tijdelijke aanduiding voor voettekst 5">
            <a:extLst>
              <a:ext uri="{FF2B5EF4-FFF2-40B4-BE49-F238E27FC236}">
                <a16:creationId xmlns:a16="http://schemas.microsoft.com/office/drawing/2014/main" id="{857379BF-4B32-E982-5057-CB02E89541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C73F02-3908-E467-795B-6CFDDD515816}"/>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136383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DB576-9595-FA7F-9981-6B032BC1BD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51315C8-35C8-3FD8-66AA-FA2F123B0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3041A3E-BA78-991B-8821-0744AD1BC89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70A16A7-D77C-7FB4-3478-D497907B0A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0A981AE-A4F4-810D-82A8-924CED8231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95A2EB9-2808-9E7D-E765-2898C379A615}"/>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8" name="Tijdelijke aanduiding voor voettekst 7">
            <a:extLst>
              <a:ext uri="{FF2B5EF4-FFF2-40B4-BE49-F238E27FC236}">
                <a16:creationId xmlns:a16="http://schemas.microsoft.com/office/drawing/2014/main" id="{95920141-34ED-E059-E248-BED745FF964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ADFBE7E-1621-E263-635F-61000D50BC77}"/>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107994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3B8BA-A042-276D-B852-E2BC5F7CBB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638BE43-AA72-0ECB-32A4-F4194949E6F9}"/>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4" name="Tijdelijke aanduiding voor voettekst 3">
            <a:extLst>
              <a:ext uri="{FF2B5EF4-FFF2-40B4-BE49-F238E27FC236}">
                <a16:creationId xmlns:a16="http://schemas.microsoft.com/office/drawing/2014/main" id="{F1D06923-23D7-036A-CF85-BD29CC16E4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8A7BB7-FA8D-CEFA-BD4A-3E640AC0D143}"/>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301064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CDD911-E0E2-2D77-6BBE-CAEBEE9AEBA0}"/>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3" name="Tijdelijke aanduiding voor voettekst 2">
            <a:extLst>
              <a:ext uri="{FF2B5EF4-FFF2-40B4-BE49-F238E27FC236}">
                <a16:creationId xmlns:a16="http://schemas.microsoft.com/office/drawing/2014/main" id="{70770D71-2CAB-026C-838E-4D0250B1F47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B816EB4-FCB7-2273-01C5-5644F478049D}"/>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204804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15E1A-39FC-AB23-7875-D4825B78FF9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ABFEB58-B124-86A3-DED7-165F1BFE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D0E8EE0-766E-E053-B7F5-AEA41E3BE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F852CFC-3284-30E9-2400-3DEBE0B5476E}"/>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6" name="Tijdelijke aanduiding voor voettekst 5">
            <a:extLst>
              <a:ext uri="{FF2B5EF4-FFF2-40B4-BE49-F238E27FC236}">
                <a16:creationId xmlns:a16="http://schemas.microsoft.com/office/drawing/2014/main" id="{D842E161-876C-D273-E4D6-C74F0C010C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0727B5-6230-61FC-CBF8-BB6C9F94251F}"/>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237421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945FF-7EB4-5DB0-8566-2F58391556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345D7E3-2B63-7862-074A-26D7F11C7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CDDEADF-B9CF-AA95-EE08-BF416274D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601E926-C2AC-8B92-1B61-86DD887E5D40}"/>
              </a:ext>
            </a:extLst>
          </p:cNvPr>
          <p:cNvSpPr>
            <a:spLocks noGrp="1"/>
          </p:cNvSpPr>
          <p:nvPr>
            <p:ph type="dt" sz="half" idx="10"/>
          </p:nvPr>
        </p:nvSpPr>
        <p:spPr/>
        <p:txBody>
          <a:bodyPr/>
          <a:lstStyle/>
          <a:p>
            <a:fld id="{02922550-84D5-4013-89D8-97D8AA78092D}" type="datetimeFigureOut">
              <a:rPr lang="nl-NL" smtClean="0"/>
              <a:t>14-11-2022</a:t>
            </a:fld>
            <a:endParaRPr lang="nl-NL"/>
          </a:p>
        </p:txBody>
      </p:sp>
      <p:sp>
        <p:nvSpPr>
          <p:cNvPr id="6" name="Tijdelijke aanduiding voor voettekst 5">
            <a:extLst>
              <a:ext uri="{FF2B5EF4-FFF2-40B4-BE49-F238E27FC236}">
                <a16:creationId xmlns:a16="http://schemas.microsoft.com/office/drawing/2014/main" id="{F6CFF922-6205-7EDE-1642-3F2A24CD14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FCA5E1-C56F-8EFF-EC46-767288251E9B}"/>
              </a:ext>
            </a:extLst>
          </p:cNvPr>
          <p:cNvSpPr>
            <a:spLocks noGrp="1"/>
          </p:cNvSpPr>
          <p:nvPr>
            <p:ph type="sldNum" sz="quarter" idx="12"/>
          </p:nvPr>
        </p:nvSpPr>
        <p:spPr/>
        <p:txBody>
          <a:bodyPr/>
          <a:lstStyle/>
          <a:p>
            <a:fld id="{FDC2BC47-3F53-4859-AA7F-AD511ACF4B9A}" type="slidenum">
              <a:rPr lang="nl-NL" smtClean="0"/>
              <a:t>‹nr.›</a:t>
            </a:fld>
            <a:endParaRPr lang="nl-NL"/>
          </a:p>
        </p:txBody>
      </p:sp>
    </p:spTree>
    <p:extLst>
      <p:ext uri="{BB962C8B-B14F-4D97-AF65-F5344CB8AC3E}">
        <p14:creationId xmlns:p14="http://schemas.microsoft.com/office/powerpoint/2010/main" val="336839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06812BA-CAE1-A49F-88ED-5ECCC17FE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77EB1C-CA95-9315-FE51-706C606AA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FC7778-6173-ED9F-1233-135CA4EDB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22550-84D5-4013-89D8-97D8AA78092D}" type="datetimeFigureOut">
              <a:rPr lang="nl-NL" smtClean="0"/>
              <a:t>14-11-2022</a:t>
            </a:fld>
            <a:endParaRPr lang="nl-NL"/>
          </a:p>
        </p:txBody>
      </p:sp>
      <p:sp>
        <p:nvSpPr>
          <p:cNvPr id="5" name="Tijdelijke aanduiding voor voettekst 4">
            <a:extLst>
              <a:ext uri="{FF2B5EF4-FFF2-40B4-BE49-F238E27FC236}">
                <a16:creationId xmlns:a16="http://schemas.microsoft.com/office/drawing/2014/main" id="{676A889B-1E1B-1192-851D-ADA4D48F7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25F64D2-C12C-703B-2A88-4CB7961B3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2BC47-3F53-4859-AA7F-AD511ACF4B9A}" type="slidenum">
              <a:rPr lang="nl-NL" smtClean="0"/>
              <a:t>‹nr.›</a:t>
            </a:fld>
            <a:endParaRPr lang="nl-NL"/>
          </a:p>
        </p:txBody>
      </p:sp>
    </p:spTree>
    <p:extLst>
      <p:ext uri="{BB962C8B-B14F-4D97-AF65-F5344CB8AC3E}">
        <p14:creationId xmlns:p14="http://schemas.microsoft.com/office/powerpoint/2010/main" val="1309268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88C8777-A3E5-B847-BAB8-AB6C269A0256}"/>
              </a:ext>
            </a:extLst>
          </p:cNvPr>
          <p:cNvSpPr txBox="1">
            <a:spLocks/>
          </p:cNvSpPr>
          <p:nvPr/>
        </p:nvSpPr>
        <p:spPr>
          <a:xfrm>
            <a:off x="565847" y="485054"/>
            <a:ext cx="10801200" cy="18338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6600" b="1" i="0" u="none" strike="noStrike" kern="1200" cap="none" spc="0" normalizeH="0" baseline="0" noProof="0" dirty="0">
                <a:ln>
                  <a:noFill/>
                </a:ln>
                <a:solidFill>
                  <a:srgbClr val="777C00"/>
                </a:solidFill>
                <a:effectLst/>
                <a:uLnTx/>
                <a:uFillTx/>
                <a:latin typeface="Calibri" panose="020F0502020204030204"/>
                <a:ea typeface="+mj-ea"/>
                <a:cs typeface="+mj-cs"/>
              </a:rPr>
              <a:t>Passende Zorg in de Mijnstreek</a:t>
            </a:r>
            <a:endParaRPr kumimoji="0" lang="nl-NL" sz="3200" b="0" i="0" u="none" strike="noStrike" kern="1200" cap="none" spc="0" normalizeH="0" baseline="0" noProof="0" dirty="0">
              <a:ln>
                <a:noFill/>
              </a:ln>
              <a:solidFill>
                <a:srgbClr val="777C00"/>
              </a:solidFill>
              <a:effectLst/>
              <a:uLnTx/>
              <a:uFillTx/>
              <a:latin typeface="Calibri" panose="020F0502020204030204"/>
              <a:ea typeface="+mj-ea"/>
              <a:cs typeface="+mj-cs"/>
            </a:endParaRPr>
          </a:p>
        </p:txBody>
      </p:sp>
      <p:sp>
        <p:nvSpPr>
          <p:cNvPr id="5" name="Tijdelijke aanduiding voor tekst 3">
            <a:extLst>
              <a:ext uri="{FF2B5EF4-FFF2-40B4-BE49-F238E27FC236}">
                <a16:creationId xmlns:a16="http://schemas.microsoft.com/office/drawing/2014/main" id="{950E8B3C-0924-1B47-8EBE-5EACF8EE03A4}"/>
              </a:ext>
            </a:extLst>
          </p:cNvPr>
          <p:cNvSpPr txBox="1">
            <a:spLocks/>
          </p:cNvSpPr>
          <p:nvPr/>
        </p:nvSpPr>
        <p:spPr>
          <a:xfrm>
            <a:off x="1659037" y="2602384"/>
            <a:ext cx="5363087" cy="2232248"/>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Prof. dr. Jan Kremer</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Hoogleraar zorg en samenleving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Speciaal gezant passende zorg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Mijnstreek Inspiratie Platform (MIP)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Heerlen, 3 november 2022</a:t>
            </a:r>
          </a:p>
        </p:txBody>
      </p:sp>
      <p:cxnSp>
        <p:nvCxnSpPr>
          <p:cNvPr id="11" name="Rechte verbindingslijn 10">
            <a:extLst>
              <a:ext uri="{FF2B5EF4-FFF2-40B4-BE49-F238E27FC236}">
                <a16:creationId xmlns:a16="http://schemas.microsoft.com/office/drawing/2014/main" id="{9C712298-6C17-2940-A4A8-B390D412F125}"/>
              </a:ext>
            </a:extLst>
          </p:cNvPr>
          <p:cNvCxnSpPr/>
          <p:nvPr/>
        </p:nvCxnSpPr>
        <p:spPr>
          <a:xfrm>
            <a:off x="694800" y="571851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0669FDD-AD78-284F-A85B-5BCE6D147E07}"/>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3CFB3AF8-C4B6-B50C-8128-8768CE6C8148}"/>
              </a:ext>
            </a:extLst>
          </p:cNvPr>
          <p:cNvPicPr>
            <a:picLocks noChangeAspect="1"/>
          </p:cNvPicPr>
          <p:nvPr/>
        </p:nvPicPr>
        <p:blipFill>
          <a:blip r:embed="rId3"/>
          <a:stretch>
            <a:fillRect/>
          </a:stretch>
        </p:blipFill>
        <p:spPr>
          <a:xfrm>
            <a:off x="6994025" y="2602384"/>
            <a:ext cx="3266211" cy="2169526"/>
          </a:xfrm>
          <a:prstGeom prst="rect">
            <a:avLst/>
          </a:prstGeom>
        </p:spPr>
      </p:pic>
    </p:spTree>
    <p:extLst>
      <p:ext uri="{BB962C8B-B14F-4D97-AF65-F5344CB8AC3E}">
        <p14:creationId xmlns:p14="http://schemas.microsoft.com/office/powerpoint/2010/main" val="83718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F3D0478-0808-CC4C-BAD8-6BC1C1BC1F8B}"/>
              </a:ext>
            </a:extLst>
          </p:cNvPr>
          <p:cNvSpPr>
            <a:spLocks noGrp="1"/>
          </p:cNvSpPr>
          <p:nvPr>
            <p:ph type="title"/>
          </p:nvPr>
        </p:nvSpPr>
        <p:spPr>
          <a:xfrm>
            <a:off x="658873" y="398382"/>
            <a:ext cx="11323150" cy="1325563"/>
          </a:xfrm>
        </p:spPr>
        <p:txBody>
          <a:bodyPr/>
          <a:lstStyle/>
          <a:p>
            <a:r>
              <a:rPr lang="nl-NL" b="1" dirty="0">
                <a:solidFill>
                  <a:srgbClr val="777C00"/>
                </a:solidFill>
                <a:latin typeface="+mn-lt"/>
              </a:rPr>
              <a:t>Activiteiten voor partijen</a:t>
            </a:r>
            <a:endParaRPr lang="nl-NL" b="1" dirty="0">
              <a:latin typeface="+mn-lt"/>
            </a:endParaRPr>
          </a:p>
        </p:txBody>
      </p:sp>
      <p:cxnSp>
        <p:nvCxnSpPr>
          <p:cNvPr id="8" name="Rechte verbindingslijn 7">
            <a:extLst>
              <a:ext uri="{FF2B5EF4-FFF2-40B4-BE49-F238E27FC236}">
                <a16:creationId xmlns:a16="http://schemas.microsoft.com/office/drawing/2014/main" id="{846BDC5D-54AF-414C-B42F-CA98049418A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8E63876-BACD-2345-94F1-CC6A8EBDFDE3}"/>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461A7599-5EA4-D249-9C68-BB8615031E93}"/>
              </a:ext>
            </a:extLst>
          </p:cNvPr>
          <p:cNvSpPr/>
          <p:nvPr/>
        </p:nvSpPr>
        <p:spPr>
          <a:xfrm>
            <a:off x="938130" y="2335796"/>
            <a:ext cx="65176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2AAF4A88-E0A9-C64F-806A-9251BB233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150" y="2086582"/>
            <a:ext cx="11323150" cy="3599674"/>
          </a:xfrm>
          <a:prstGeom prst="rect">
            <a:avLst/>
          </a:prstGeom>
        </p:spPr>
      </p:pic>
    </p:spTree>
    <p:extLst>
      <p:ext uri="{BB962C8B-B14F-4D97-AF65-F5344CB8AC3E}">
        <p14:creationId xmlns:p14="http://schemas.microsoft.com/office/powerpoint/2010/main" val="255084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F3D0478-0808-CC4C-BAD8-6BC1C1BC1F8B}"/>
              </a:ext>
            </a:extLst>
          </p:cNvPr>
          <p:cNvSpPr>
            <a:spLocks noGrp="1"/>
          </p:cNvSpPr>
          <p:nvPr>
            <p:ph type="title"/>
          </p:nvPr>
        </p:nvSpPr>
        <p:spPr/>
        <p:txBody>
          <a:bodyPr/>
          <a:lstStyle/>
          <a:p>
            <a:r>
              <a:rPr lang="nl-NL" b="1" dirty="0">
                <a:solidFill>
                  <a:srgbClr val="777C00"/>
                </a:solidFill>
                <a:latin typeface="+mn-lt"/>
              </a:rPr>
              <a:t>Voorbeeld: Kansrijke Start (Rotterdam)</a:t>
            </a:r>
          </a:p>
        </p:txBody>
      </p:sp>
      <p:cxnSp>
        <p:nvCxnSpPr>
          <p:cNvPr id="8" name="Rechte verbindingslijn 7">
            <a:extLst>
              <a:ext uri="{FF2B5EF4-FFF2-40B4-BE49-F238E27FC236}">
                <a16:creationId xmlns:a16="http://schemas.microsoft.com/office/drawing/2014/main" id="{846BDC5D-54AF-414C-B42F-CA98049418A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8E63876-BACD-2345-94F1-CC6A8EBDFDE3}"/>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8586C3B3-1F8F-504D-980C-9217A620D2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848" y="1906252"/>
            <a:ext cx="5805645" cy="3888431"/>
          </a:xfrm>
          <a:prstGeom prst="rect">
            <a:avLst/>
          </a:prstGeom>
        </p:spPr>
      </p:pic>
      <p:pic>
        <p:nvPicPr>
          <p:cNvPr id="6" name="Afbeelding 5">
            <a:extLst>
              <a:ext uri="{FF2B5EF4-FFF2-40B4-BE49-F238E27FC236}">
                <a16:creationId xmlns:a16="http://schemas.microsoft.com/office/drawing/2014/main" id="{B1FBBB2C-B061-0043-B8CB-71258C8FB0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59496" y="3604328"/>
            <a:ext cx="1760976" cy="1407680"/>
          </a:xfrm>
          <a:prstGeom prst="rect">
            <a:avLst/>
          </a:prstGeom>
        </p:spPr>
      </p:pic>
      <p:sp>
        <p:nvSpPr>
          <p:cNvPr id="10" name="Tekstvak 9">
            <a:extLst>
              <a:ext uri="{FF2B5EF4-FFF2-40B4-BE49-F238E27FC236}">
                <a16:creationId xmlns:a16="http://schemas.microsoft.com/office/drawing/2014/main" id="{69DAFBC8-E5CF-C14F-9B08-588F5C4BFADD}"/>
              </a:ext>
            </a:extLst>
          </p:cNvPr>
          <p:cNvSpPr txBox="1"/>
          <p:nvPr/>
        </p:nvSpPr>
        <p:spPr>
          <a:xfrm>
            <a:off x="1228899" y="5157661"/>
            <a:ext cx="23762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Prof. dr. Eric Steegers, gynaecoloog</a:t>
            </a:r>
          </a:p>
        </p:txBody>
      </p:sp>
    </p:spTree>
    <p:extLst>
      <p:ext uri="{BB962C8B-B14F-4D97-AF65-F5344CB8AC3E}">
        <p14:creationId xmlns:p14="http://schemas.microsoft.com/office/powerpoint/2010/main" val="258771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F3D0478-0808-CC4C-BAD8-6BC1C1BC1F8B}"/>
              </a:ext>
            </a:extLst>
          </p:cNvPr>
          <p:cNvSpPr>
            <a:spLocks noGrp="1"/>
          </p:cNvSpPr>
          <p:nvPr>
            <p:ph type="title"/>
          </p:nvPr>
        </p:nvSpPr>
        <p:spPr/>
        <p:txBody>
          <a:bodyPr/>
          <a:lstStyle/>
          <a:p>
            <a:r>
              <a:rPr lang="nl-NL" b="1" dirty="0">
                <a:solidFill>
                  <a:srgbClr val="777C00"/>
                </a:solidFill>
                <a:latin typeface="+mn-lt"/>
              </a:rPr>
              <a:t>Voorbeeld: Beter samen in Noord</a:t>
            </a:r>
          </a:p>
        </p:txBody>
      </p:sp>
      <p:cxnSp>
        <p:nvCxnSpPr>
          <p:cNvPr id="8" name="Rechte verbindingslijn 7">
            <a:extLst>
              <a:ext uri="{FF2B5EF4-FFF2-40B4-BE49-F238E27FC236}">
                <a16:creationId xmlns:a16="http://schemas.microsoft.com/office/drawing/2014/main" id="{846BDC5D-54AF-414C-B42F-CA98049418A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A9FF15A7-3B0A-2C47-B98B-7CB382961E8F}"/>
              </a:ext>
            </a:extLst>
          </p:cNvPr>
          <p:cNvSpPr/>
          <p:nvPr/>
        </p:nvSpPr>
        <p:spPr>
          <a:xfrm>
            <a:off x="1172004" y="4803232"/>
            <a:ext cx="194633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Edwin van der Meer, bestuurder</a:t>
            </a:r>
          </a:p>
        </p:txBody>
      </p:sp>
      <p:pic>
        <p:nvPicPr>
          <p:cNvPr id="3" name="Afbeelding 2">
            <a:extLst>
              <a:ext uri="{FF2B5EF4-FFF2-40B4-BE49-F238E27FC236}">
                <a16:creationId xmlns:a16="http://schemas.microsoft.com/office/drawing/2014/main" id="{1D6ED91C-C219-4569-C3BD-232A31286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6153" y="1690688"/>
            <a:ext cx="6483913" cy="3950528"/>
          </a:xfrm>
          <a:prstGeom prst="rect">
            <a:avLst/>
          </a:prstGeom>
        </p:spPr>
      </p:pic>
      <p:pic>
        <p:nvPicPr>
          <p:cNvPr id="5" name="Afbeelding 4">
            <a:extLst>
              <a:ext uri="{FF2B5EF4-FFF2-40B4-BE49-F238E27FC236}">
                <a16:creationId xmlns:a16="http://schemas.microsoft.com/office/drawing/2014/main" id="{26581C6F-3A45-4938-102E-DEEAD5CA7D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237" y="3135798"/>
            <a:ext cx="879868" cy="1322754"/>
          </a:xfrm>
          <a:prstGeom prst="rect">
            <a:avLst/>
          </a:prstGeom>
        </p:spPr>
      </p:pic>
      <p:cxnSp>
        <p:nvCxnSpPr>
          <p:cNvPr id="6" name="Rechte verbindingslijn 5">
            <a:extLst>
              <a:ext uri="{FF2B5EF4-FFF2-40B4-BE49-F238E27FC236}">
                <a16:creationId xmlns:a16="http://schemas.microsoft.com/office/drawing/2014/main" id="{6D54B90B-56D2-D684-3ED7-4DEA608B636D}"/>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26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1563F650-7599-A2E8-7DB6-59E5DA49C620}"/>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sp>
        <p:nvSpPr>
          <p:cNvPr id="6" name="Titel 6">
            <a:extLst>
              <a:ext uri="{FF2B5EF4-FFF2-40B4-BE49-F238E27FC236}">
                <a16:creationId xmlns:a16="http://schemas.microsoft.com/office/drawing/2014/main" id="{F30552D0-AFFD-1851-1891-CBCCA5C63D04}"/>
              </a:ext>
            </a:extLst>
          </p:cNvPr>
          <p:cNvSpPr>
            <a:spLocks noGrp="1"/>
          </p:cNvSpPr>
          <p:nvPr>
            <p:ph type="title"/>
          </p:nvPr>
        </p:nvSpPr>
        <p:spPr>
          <a:xfrm>
            <a:off x="658873" y="398383"/>
            <a:ext cx="11323150" cy="1740660"/>
          </a:xfrm>
        </p:spPr>
        <p:txBody>
          <a:bodyPr/>
          <a:lstStyle/>
          <a:p>
            <a:r>
              <a:rPr lang="nl-NL" b="1" dirty="0">
                <a:solidFill>
                  <a:srgbClr val="777C00"/>
                </a:solidFill>
                <a:latin typeface="+mn-lt"/>
              </a:rPr>
              <a:t>Voorbeeld: Mijnstreekcoalitie</a:t>
            </a:r>
            <a:endParaRPr lang="nl-NL" b="1" dirty="0">
              <a:latin typeface="+mn-lt"/>
            </a:endParaRPr>
          </a:p>
        </p:txBody>
      </p:sp>
      <p:pic>
        <p:nvPicPr>
          <p:cNvPr id="8" name="Afbeelding 7">
            <a:extLst>
              <a:ext uri="{FF2B5EF4-FFF2-40B4-BE49-F238E27FC236}">
                <a16:creationId xmlns:a16="http://schemas.microsoft.com/office/drawing/2014/main" id="{ADEB3C9B-8DB7-2F24-97E1-FDA8E875B3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9800" y="2139043"/>
            <a:ext cx="7668986" cy="3543299"/>
          </a:xfrm>
          <a:prstGeom prst="rect">
            <a:avLst/>
          </a:prstGeom>
        </p:spPr>
      </p:pic>
      <p:cxnSp>
        <p:nvCxnSpPr>
          <p:cNvPr id="11" name="Rechte verbindingslijn 10">
            <a:extLst>
              <a:ext uri="{FF2B5EF4-FFF2-40B4-BE49-F238E27FC236}">
                <a16:creationId xmlns:a16="http://schemas.microsoft.com/office/drawing/2014/main" id="{882E4F4B-4328-57F7-94A6-303A66C386A4}"/>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2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ew Orleans Jam Session Photograph by Allen Beatty">
            <a:extLst>
              <a:ext uri="{FF2B5EF4-FFF2-40B4-BE49-F238E27FC236}">
                <a16:creationId xmlns:a16="http://schemas.microsoft.com/office/drawing/2014/main" id="{83A866F4-5CEB-AE4F-9C3D-F879DC3B48B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015880" y="1205089"/>
            <a:ext cx="6279279" cy="444782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FD736B23-ADBC-A740-8972-E1B9B7BA0D1F}"/>
              </a:ext>
            </a:extLst>
          </p:cNvPr>
          <p:cNvSpPr/>
          <p:nvPr/>
        </p:nvSpPr>
        <p:spPr>
          <a:xfrm>
            <a:off x="585101" y="3195730"/>
            <a:ext cx="4303422"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Eigen rollen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Gezamenlijke purpose/missie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Verbinding en interactie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Bouwstenen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Licht leiderschap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Monitoring op voortgang</a:t>
            </a:r>
          </a:p>
        </p:txBody>
      </p:sp>
      <p:sp>
        <p:nvSpPr>
          <p:cNvPr id="9" name="Titel 6">
            <a:extLst>
              <a:ext uri="{FF2B5EF4-FFF2-40B4-BE49-F238E27FC236}">
                <a16:creationId xmlns:a16="http://schemas.microsoft.com/office/drawing/2014/main" id="{288033AF-7ADD-C128-0DF6-152B67A82CDA}"/>
              </a:ext>
            </a:extLst>
          </p:cNvPr>
          <p:cNvSpPr>
            <a:spLocks noGrp="1"/>
          </p:cNvSpPr>
          <p:nvPr>
            <p:ph type="title"/>
          </p:nvPr>
        </p:nvSpPr>
        <p:spPr>
          <a:xfrm>
            <a:off x="891254" y="365125"/>
            <a:ext cx="10800000" cy="1325563"/>
          </a:xfrm>
        </p:spPr>
        <p:txBody>
          <a:bodyPr/>
          <a:lstStyle/>
          <a:p>
            <a:r>
              <a:rPr lang="nl-NL" b="1" dirty="0">
                <a:solidFill>
                  <a:srgbClr val="777C00"/>
                </a:solidFill>
                <a:latin typeface="+mn-lt"/>
              </a:rPr>
              <a:t>Passende zorg</a:t>
            </a:r>
            <a:endParaRPr lang="nl-NL" b="1" dirty="0">
              <a:latin typeface="+mn-lt"/>
            </a:endParaRPr>
          </a:p>
        </p:txBody>
      </p:sp>
      <p:cxnSp>
        <p:nvCxnSpPr>
          <p:cNvPr id="3" name="Rechte verbindingslijn 2">
            <a:extLst>
              <a:ext uri="{FF2B5EF4-FFF2-40B4-BE49-F238E27FC236}">
                <a16:creationId xmlns:a16="http://schemas.microsoft.com/office/drawing/2014/main" id="{F658DB23-1F5B-931B-8D7E-D74D2A51C302}"/>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4E4AE9DE-8090-5196-991B-90211A986211}"/>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5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6195" y="1759847"/>
            <a:ext cx="8484274" cy="1429271"/>
          </a:xfrm>
        </p:spPr>
        <p:txBody>
          <a:bodyPr>
            <a:noAutofit/>
          </a:bodyPr>
          <a:lstStyle/>
          <a:p>
            <a:pPr marL="0" indent="0" algn="ctr">
              <a:lnSpc>
                <a:spcPts val="3300"/>
              </a:lnSpc>
              <a:buNone/>
            </a:pPr>
            <a:r>
              <a:rPr lang="nl-NL" sz="2400" dirty="0"/>
              <a:t>Onafhankelijk strategisch adviesorgaan van regering en parlement op het ‘</a:t>
            </a:r>
            <a:r>
              <a:rPr lang="nl-NL" sz="2400" i="1" dirty="0"/>
              <a:t>snijvlak van gezondheid en samenleving’</a:t>
            </a:r>
          </a:p>
        </p:txBody>
      </p:sp>
      <p:sp>
        <p:nvSpPr>
          <p:cNvPr id="9" name="Titel 6">
            <a:extLst>
              <a:ext uri="{FF2B5EF4-FFF2-40B4-BE49-F238E27FC236}">
                <a16:creationId xmlns:a16="http://schemas.microsoft.com/office/drawing/2014/main" id="{C050EEA6-DC5C-6442-8E4C-7F0804EB0365}"/>
              </a:ext>
            </a:extLst>
          </p:cNvPr>
          <p:cNvSpPr>
            <a:spLocks noGrp="1"/>
          </p:cNvSpPr>
          <p:nvPr>
            <p:ph type="title"/>
          </p:nvPr>
        </p:nvSpPr>
        <p:spPr>
          <a:xfrm>
            <a:off x="838200" y="365125"/>
            <a:ext cx="10515600" cy="1325563"/>
          </a:xfrm>
        </p:spPr>
        <p:txBody>
          <a:bodyPr/>
          <a:lstStyle/>
          <a:p>
            <a:r>
              <a:rPr lang="nl-NL" b="1" dirty="0">
                <a:solidFill>
                  <a:srgbClr val="777C00"/>
                </a:solidFill>
                <a:latin typeface="+mn-lt"/>
              </a:rPr>
              <a:t>Raad voor Volksgezondheid en Samenleving</a:t>
            </a:r>
            <a:endParaRPr lang="nl-NL" b="1" dirty="0">
              <a:latin typeface="+mn-lt"/>
            </a:endParaRPr>
          </a:p>
        </p:txBody>
      </p:sp>
      <p:cxnSp>
        <p:nvCxnSpPr>
          <p:cNvPr id="10" name="Rechte verbindingslijn 9">
            <a:extLst>
              <a:ext uri="{FF2B5EF4-FFF2-40B4-BE49-F238E27FC236}">
                <a16:creationId xmlns:a16="http://schemas.microsoft.com/office/drawing/2014/main" id="{4BFD37D5-5C63-BF4D-8793-29858A452D0E}"/>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714FBC2E-BB3E-5149-AA66-38D03CAE93A1}"/>
              </a:ext>
            </a:extLst>
          </p:cNvPr>
          <p:cNvCxnSpPr>
            <a:cxnSpLocks/>
          </p:cNvCxnSpPr>
          <p:nvPr/>
        </p:nvCxnSpPr>
        <p:spPr>
          <a:xfrm>
            <a:off x="735189" y="6400801"/>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94B64D1D-A682-154B-9EE2-B6A982255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5816" y="3654040"/>
            <a:ext cx="1513004" cy="2156562"/>
          </a:xfrm>
          <a:prstGeom prst="rect">
            <a:avLst/>
          </a:prstGeom>
          <a:ln>
            <a:solidFill>
              <a:schemeClr val="bg1">
                <a:lumMod val="85000"/>
              </a:schemeClr>
            </a:solidFill>
          </a:ln>
        </p:spPr>
      </p:pic>
      <p:pic>
        <p:nvPicPr>
          <p:cNvPr id="16" name="Afbeelding 15">
            <a:extLst>
              <a:ext uri="{FF2B5EF4-FFF2-40B4-BE49-F238E27FC236}">
                <a16:creationId xmlns:a16="http://schemas.microsoft.com/office/drawing/2014/main" id="{5CFD9835-B3D4-7A40-91E8-6A99B01EFF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4511" y="3654778"/>
            <a:ext cx="1532156" cy="2145498"/>
          </a:xfrm>
          <a:prstGeom prst="rect">
            <a:avLst/>
          </a:prstGeom>
          <a:ln>
            <a:solidFill>
              <a:schemeClr val="bg1">
                <a:lumMod val="85000"/>
              </a:schemeClr>
            </a:solidFill>
          </a:ln>
        </p:spPr>
      </p:pic>
      <p:grpSp>
        <p:nvGrpSpPr>
          <p:cNvPr id="28" name="Groep 27">
            <a:extLst>
              <a:ext uri="{FF2B5EF4-FFF2-40B4-BE49-F238E27FC236}">
                <a16:creationId xmlns:a16="http://schemas.microsoft.com/office/drawing/2014/main" id="{14C933A5-F595-8E49-A7A3-640DD33EED80}"/>
              </a:ext>
            </a:extLst>
          </p:cNvPr>
          <p:cNvGrpSpPr>
            <a:grpSpLocks noChangeAspect="1"/>
          </p:cNvGrpSpPr>
          <p:nvPr/>
        </p:nvGrpSpPr>
        <p:grpSpPr>
          <a:xfrm>
            <a:off x="6599407" y="3189118"/>
            <a:ext cx="5339545" cy="3066381"/>
            <a:chOff x="6551889" y="1967534"/>
            <a:chExt cx="4521660" cy="2596688"/>
          </a:xfrm>
        </p:grpSpPr>
        <p:pic>
          <p:nvPicPr>
            <p:cNvPr id="7" name="Afbeelding 6">
              <a:extLst>
                <a:ext uri="{FF2B5EF4-FFF2-40B4-BE49-F238E27FC236}">
                  <a16:creationId xmlns:a16="http://schemas.microsoft.com/office/drawing/2014/main" id="{1AE7BB41-10B7-FC44-ACD7-225DD5A8F4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51889" y="1992244"/>
              <a:ext cx="2760877" cy="2498840"/>
            </a:xfrm>
            <a:prstGeom prst="rect">
              <a:avLst/>
            </a:prstGeom>
          </p:spPr>
        </p:pic>
        <p:pic>
          <p:nvPicPr>
            <p:cNvPr id="23" name="Afbeelding 22">
              <a:extLst>
                <a:ext uri="{FF2B5EF4-FFF2-40B4-BE49-F238E27FC236}">
                  <a16:creationId xmlns:a16="http://schemas.microsoft.com/office/drawing/2014/main" id="{E9B5E8C5-C839-C645-93EC-3727007F8B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16595" y="2004969"/>
              <a:ext cx="926188" cy="1237929"/>
            </a:xfrm>
            <a:prstGeom prst="rect">
              <a:avLst/>
            </a:prstGeom>
          </p:spPr>
        </p:pic>
        <p:pic>
          <p:nvPicPr>
            <p:cNvPr id="26" name="Afbeelding 25">
              <a:extLst>
                <a:ext uri="{FF2B5EF4-FFF2-40B4-BE49-F238E27FC236}">
                  <a16:creationId xmlns:a16="http://schemas.microsoft.com/office/drawing/2014/main" id="{B7606CC5-90A2-8D4A-9E77-E1964ADDA5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77051" y="3134951"/>
              <a:ext cx="1833850" cy="1429271"/>
            </a:xfrm>
            <a:prstGeom prst="rect">
              <a:avLst/>
            </a:prstGeom>
          </p:spPr>
        </p:pic>
        <p:pic>
          <p:nvPicPr>
            <p:cNvPr id="27" name="Afbeelding 26">
              <a:extLst>
                <a:ext uri="{FF2B5EF4-FFF2-40B4-BE49-F238E27FC236}">
                  <a16:creationId xmlns:a16="http://schemas.microsoft.com/office/drawing/2014/main" id="{E33EC40A-6390-9943-95B9-7AF89FD631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23733" y="1967534"/>
              <a:ext cx="949816" cy="1224461"/>
            </a:xfrm>
            <a:prstGeom prst="rect">
              <a:avLst/>
            </a:prstGeom>
          </p:spPr>
        </p:pic>
      </p:grpSp>
      <p:pic>
        <p:nvPicPr>
          <p:cNvPr id="4" name="Afbeelding 3">
            <a:extLst>
              <a:ext uri="{FF2B5EF4-FFF2-40B4-BE49-F238E27FC236}">
                <a16:creationId xmlns:a16="http://schemas.microsoft.com/office/drawing/2014/main" id="{7970D311-BEDE-AA4F-0A4C-0520986A5D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47970" y="3654778"/>
            <a:ext cx="1513004" cy="2159990"/>
          </a:xfrm>
          <a:prstGeom prst="rect">
            <a:avLst/>
          </a:prstGeom>
        </p:spPr>
      </p:pic>
    </p:spTree>
    <p:extLst>
      <p:ext uri="{BB962C8B-B14F-4D97-AF65-F5344CB8AC3E}">
        <p14:creationId xmlns:p14="http://schemas.microsoft.com/office/powerpoint/2010/main" val="373776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6087" y="2891451"/>
            <a:ext cx="6610370" cy="3194062"/>
          </a:xfrm>
        </p:spPr>
        <p:txBody>
          <a:bodyPr>
            <a:noAutofit/>
          </a:bodyPr>
          <a:lstStyle/>
          <a:p>
            <a:pPr>
              <a:lnSpc>
                <a:spcPct val="100000"/>
              </a:lnSpc>
            </a:pPr>
            <a:r>
              <a:rPr lang="nl-NL" sz="2400" dirty="0"/>
              <a:t>Balanceren tussen co-creatie en representatie </a:t>
            </a:r>
          </a:p>
          <a:p>
            <a:pPr>
              <a:lnSpc>
                <a:spcPct val="100000"/>
              </a:lnSpc>
            </a:pPr>
            <a:r>
              <a:rPr lang="nl-NL" sz="2400" dirty="0"/>
              <a:t>Balanceren tussen focus en breedte </a:t>
            </a:r>
          </a:p>
          <a:p>
            <a:pPr>
              <a:lnSpc>
                <a:spcPct val="100000"/>
              </a:lnSpc>
            </a:pPr>
            <a:r>
              <a:rPr lang="nl-NL" sz="2400" dirty="0"/>
              <a:t>Balanceren tussen ruimte en kaders </a:t>
            </a:r>
          </a:p>
          <a:p>
            <a:pPr>
              <a:lnSpc>
                <a:spcPct val="100000"/>
              </a:lnSpc>
            </a:pPr>
            <a:r>
              <a:rPr lang="nl-NL" sz="2400" dirty="0"/>
              <a:t>Balanceren tussen sturen en volgen </a:t>
            </a:r>
          </a:p>
          <a:p>
            <a:pPr>
              <a:lnSpc>
                <a:spcPct val="100000"/>
              </a:lnSpc>
            </a:pPr>
            <a:r>
              <a:rPr lang="nl-NL" sz="2400" dirty="0"/>
              <a:t>Balanceren tussen maatschappelijke behoefte en institutionele borging</a:t>
            </a:r>
          </a:p>
          <a:p>
            <a:pPr>
              <a:lnSpc>
                <a:spcPts val="3300"/>
              </a:lnSpc>
            </a:pPr>
            <a:endParaRPr lang="nl-NL" sz="2400" dirty="0"/>
          </a:p>
          <a:p>
            <a:pPr marL="0" indent="0">
              <a:lnSpc>
                <a:spcPts val="3300"/>
              </a:lnSpc>
              <a:buNone/>
            </a:pPr>
            <a:endParaRPr lang="nl-NL" sz="2400" dirty="0"/>
          </a:p>
        </p:txBody>
      </p:sp>
      <p:sp>
        <p:nvSpPr>
          <p:cNvPr id="9" name="Titel 6">
            <a:extLst>
              <a:ext uri="{FF2B5EF4-FFF2-40B4-BE49-F238E27FC236}">
                <a16:creationId xmlns:a16="http://schemas.microsoft.com/office/drawing/2014/main" id="{C050EEA6-DC5C-6442-8E4C-7F0804EB0365}"/>
              </a:ext>
            </a:extLst>
          </p:cNvPr>
          <p:cNvSpPr>
            <a:spLocks noGrp="1"/>
          </p:cNvSpPr>
          <p:nvPr>
            <p:ph type="title"/>
          </p:nvPr>
        </p:nvSpPr>
        <p:spPr>
          <a:xfrm>
            <a:off x="805543" y="365125"/>
            <a:ext cx="10515600" cy="1325563"/>
          </a:xfrm>
        </p:spPr>
        <p:txBody>
          <a:bodyPr/>
          <a:lstStyle/>
          <a:p>
            <a:r>
              <a:rPr lang="nl-NL" b="1" dirty="0">
                <a:solidFill>
                  <a:srgbClr val="777C00"/>
                </a:solidFill>
                <a:latin typeface="+mn-lt"/>
              </a:rPr>
              <a:t>Regio als redding?</a:t>
            </a:r>
            <a:endParaRPr lang="nl-NL" b="1" dirty="0">
              <a:latin typeface="+mn-lt"/>
            </a:endParaRPr>
          </a:p>
        </p:txBody>
      </p:sp>
      <p:cxnSp>
        <p:nvCxnSpPr>
          <p:cNvPr id="10" name="Rechte verbindingslijn 9">
            <a:extLst>
              <a:ext uri="{FF2B5EF4-FFF2-40B4-BE49-F238E27FC236}">
                <a16:creationId xmlns:a16="http://schemas.microsoft.com/office/drawing/2014/main" id="{4BFD37D5-5C63-BF4D-8793-29858A452D0E}"/>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714FBC2E-BB3E-5149-AA66-38D03CAE93A1}"/>
              </a:ext>
            </a:extLst>
          </p:cNvPr>
          <p:cNvCxnSpPr>
            <a:cxnSpLocks/>
          </p:cNvCxnSpPr>
          <p:nvPr/>
        </p:nvCxnSpPr>
        <p:spPr>
          <a:xfrm>
            <a:off x="735189" y="6400801"/>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C3A904ED-68A1-FBD5-CA57-ABEF303246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4051" y="2419479"/>
            <a:ext cx="2447092" cy="3483362"/>
          </a:xfrm>
          <a:prstGeom prst="rect">
            <a:avLst/>
          </a:prstGeom>
        </p:spPr>
      </p:pic>
      <p:sp>
        <p:nvSpPr>
          <p:cNvPr id="11" name="Tekstvak 10">
            <a:extLst>
              <a:ext uri="{FF2B5EF4-FFF2-40B4-BE49-F238E27FC236}">
                <a16:creationId xmlns:a16="http://schemas.microsoft.com/office/drawing/2014/main" id="{1E8945B9-B048-EE51-C1D8-42F6981D0C0A}"/>
              </a:ext>
            </a:extLst>
          </p:cNvPr>
          <p:cNvSpPr txBox="1"/>
          <p:nvPr/>
        </p:nvSpPr>
        <p:spPr>
          <a:xfrm>
            <a:off x="823750" y="1459855"/>
            <a:ext cx="112286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300" b="0" i="0" u="none" strike="noStrike" kern="1200" cap="none" spc="0" normalizeH="0" baseline="0" noProof="0" dirty="0">
                <a:ln>
                  <a:noFill/>
                </a:ln>
                <a:solidFill>
                  <a:srgbClr val="777C00"/>
                </a:solidFill>
                <a:effectLst/>
                <a:uLnTx/>
                <a:uFillTx/>
                <a:latin typeface="Calibri" panose="020F0502020204030204"/>
                <a:ea typeface="+mn-ea"/>
                <a:cs typeface="+mn-cs"/>
              </a:rPr>
              <a:t>Over de dilemma’s rond regionaal werken aan gezondheid en het belang van balanceren </a:t>
            </a:r>
          </a:p>
        </p:txBody>
      </p:sp>
    </p:spTree>
    <p:extLst>
      <p:ext uri="{BB962C8B-B14F-4D97-AF65-F5344CB8AC3E}">
        <p14:creationId xmlns:p14="http://schemas.microsoft.com/office/powerpoint/2010/main" val="181922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9CD481B6-E443-4448-B2A3-9DCD54F9DBBB}"/>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777C00"/>
                </a:solidFill>
                <a:effectLst/>
                <a:uLnTx/>
                <a:uFillTx/>
                <a:latin typeface="Calibri" panose="020F0502020204030204"/>
                <a:ea typeface="+mj-ea"/>
                <a:cs typeface="+mj-cs"/>
              </a:rPr>
              <a:t>Kwaliteitsraad </a:t>
            </a:r>
            <a:r>
              <a:rPr kumimoji="0" lang="nl-NL" sz="4000" b="1" i="0" u="none" strike="noStrike" kern="1200" cap="none" spc="0" normalizeH="0" baseline="0" noProof="0" dirty="0">
                <a:ln>
                  <a:noFill/>
                </a:ln>
                <a:solidFill>
                  <a:srgbClr val="777C00"/>
                </a:solidFill>
                <a:effectLst/>
                <a:uLnTx/>
                <a:uFillTx/>
                <a:latin typeface="Calibri" panose="020F0502020204030204"/>
                <a:ea typeface="+mj-ea"/>
                <a:cs typeface="+mj-cs"/>
              </a:rPr>
              <a:t>(2013-2021)</a:t>
            </a:r>
            <a:endParaRPr kumimoji="0" lang="nl-NL" sz="4400" b="1" i="0" u="none" strike="noStrike" kern="1200" cap="none" spc="0" normalizeH="0" baseline="0" noProof="0" dirty="0">
              <a:ln>
                <a:noFill/>
              </a:ln>
              <a:solidFill>
                <a:srgbClr val="777C00"/>
              </a:solidFill>
              <a:effectLst/>
              <a:uLnTx/>
              <a:uFillTx/>
              <a:latin typeface="Calibri" panose="020F0502020204030204"/>
              <a:ea typeface="+mj-ea"/>
              <a:cs typeface="+mj-cs"/>
            </a:endParaRPr>
          </a:p>
        </p:txBody>
      </p:sp>
      <p:pic>
        <p:nvPicPr>
          <p:cNvPr id="6" name="Afbeelding 5">
            <a:extLst>
              <a:ext uri="{FF2B5EF4-FFF2-40B4-BE49-F238E27FC236}">
                <a16:creationId xmlns:a16="http://schemas.microsoft.com/office/drawing/2014/main" id="{D23891FE-52E1-E04B-8F7A-E636B14F5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294" y="1935425"/>
            <a:ext cx="2594177" cy="3832481"/>
          </a:xfrm>
          <a:prstGeom prst="rect">
            <a:avLst/>
          </a:prstGeom>
          <a:ln>
            <a:solidFill>
              <a:schemeClr val="bg1">
                <a:lumMod val="75000"/>
              </a:schemeClr>
            </a:solidFill>
          </a:ln>
        </p:spPr>
      </p:pic>
      <p:cxnSp>
        <p:nvCxnSpPr>
          <p:cNvPr id="5" name="Rechte verbindingslijn 4">
            <a:extLst>
              <a:ext uri="{FF2B5EF4-FFF2-40B4-BE49-F238E27FC236}">
                <a16:creationId xmlns:a16="http://schemas.microsoft.com/office/drawing/2014/main" id="{8401582A-2D57-8543-875C-92BFC34CB8C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34A382E-A81F-F64B-8FB1-76674A5C28EB}"/>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4CD7641D-AC37-FA43-BA96-F3CC853EE8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8305" y="1943100"/>
            <a:ext cx="1068115" cy="1525879"/>
          </a:xfrm>
          <a:prstGeom prst="rect">
            <a:avLst/>
          </a:prstGeom>
          <a:ln>
            <a:solidFill>
              <a:schemeClr val="bg1">
                <a:lumMod val="65000"/>
              </a:schemeClr>
            </a:solidFill>
          </a:ln>
        </p:spPr>
      </p:pic>
      <p:pic>
        <p:nvPicPr>
          <p:cNvPr id="9" name="Afbeelding 8">
            <a:extLst>
              <a:ext uri="{FF2B5EF4-FFF2-40B4-BE49-F238E27FC236}">
                <a16:creationId xmlns:a16="http://schemas.microsoft.com/office/drawing/2014/main" id="{529A558A-0BC7-5E41-8C2E-70EFD3FD4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3125" y="1935425"/>
            <a:ext cx="1068115" cy="1525879"/>
          </a:xfrm>
          <a:prstGeom prst="rect">
            <a:avLst/>
          </a:prstGeom>
          <a:ln>
            <a:solidFill>
              <a:schemeClr val="bg1">
                <a:lumMod val="65000"/>
              </a:schemeClr>
            </a:solidFill>
          </a:ln>
        </p:spPr>
      </p:pic>
      <p:pic>
        <p:nvPicPr>
          <p:cNvPr id="11" name="Afbeelding 10">
            <a:extLst>
              <a:ext uri="{FF2B5EF4-FFF2-40B4-BE49-F238E27FC236}">
                <a16:creationId xmlns:a16="http://schemas.microsoft.com/office/drawing/2014/main" id="{95676121-5EE5-A04F-9A91-BEA13E89E0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3125" y="2698365"/>
            <a:ext cx="1054652" cy="762940"/>
          </a:xfrm>
          <a:prstGeom prst="rect">
            <a:avLst/>
          </a:prstGeom>
        </p:spPr>
      </p:pic>
      <p:pic>
        <p:nvPicPr>
          <p:cNvPr id="12" name="Afbeelding 11">
            <a:extLst>
              <a:ext uri="{FF2B5EF4-FFF2-40B4-BE49-F238E27FC236}">
                <a16:creationId xmlns:a16="http://schemas.microsoft.com/office/drawing/2014/main" id="{546A3399-2A86-9D4B-A026-4E5D29F3EB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4181" y="1943100"/>
            <a:ext cx="1068115" cy="1525879"/>
          </a:xfrm>
          <a:prstGeom prst="rect">
            <a:avLst/>
          </a:prstGeom>
          <a:ln>
            <a:solidFill>
              <a:schemeClr val="bg1">
                <a:lumMod val="65000"/>
              </a:schemeClr>
            </a:solidFill>
          </a:ln>
        </p:spPr>
      </p:pic>
      <p:pic>
        <p:nvPicPr>
          <p:cNvPr id="13" name="Afbeelding 12">
            <a:extLst>
              <a:ext uri="{FF2B5EF4-FFF2-40B4-BE49-F238E27FC236}">
                <a16:creationId xmlns:a16="http://schemas.microsoft.com/office/drawing/2014/main" id="{19FD2977-69AF-1144-B6A9-2D4E3D91CD8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31367" y="1943100"/>
            <a:ext cx="1068115" cy="1525879"/>
          </a:xfrm>
          <a:prstGeom prst="rect">
            <a:avLst/>
          </a:prstGeom>
          <a:ln w="19050">
            <a:solidFill>
              <a:schemeClr val="bg1">
                <a:lumMod val="65000"/>
              </a:schemeClr>
            </a:solidFill>
          </a:ln>
        </p:spPr>
      </p:pic>
      <p:pic>
        <p:nvPicPr>
          <p:cNvPr id="15" name="Afbeelding 14">
            <a:extLst>
              <a:ext uri="{FF2B5EF4-FFF2-40B4-BE49-F238E27FC236}">
                <a16:creationId xmlns:a16="http://schemas.microsoft.com/office/drawing/2014/main" id="{37253BBB-F477-D94E-95CC-95847B143E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95535" y="1943100"/>
            <a:ext cx="1068115" cy="1525879"/>
          </a:xfrm>
          <a:prstGeom prst="rect">
            <a:avLst/>
          </a:prstGeom>
          <a:ln>
            <a:solidFill>
              <a:schemeClr val="bg1">
                <a:lumMod val="65000"/>
              </a:schemeClr>
            </a:solidFill>
          </a:ln>
        </p:spPr>
      </p:pic>
      <p:pic>
        <p:nvPicPr>
          <p:cNvPr id="16" name="Afbeelding 4">
            <a:extLst>
              <a:ext uri="{FF2B5EF4-FFF2-40B4-BE49-F238E27FC236}">
                <a16:creationId xmlns:a16="http://schemas.microsoft.com/office/drawing/2014/main" id="{96AB4EA7-430D-684C-9478-EBDEBBA863D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18906" y="4038083"/>
            <a:ext cx="3649766" cy="16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6EC9C83B-78A2-8C47-AF85-1802070CFC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98753" y="4046411"/>
            <a:ext cx="2392519" cy="1703967"/>
          </a:xfrm>
          <a:prstGeom prst="rect">
            <a:avLst/>
          </a:prstGeom>
          <a:ln w="9525">
            <a:solidFill>
              <a:schemeClr val="tx1">
                <a:lumMod val="50000"/>
                <a:lumOff val="50000"/>
              </a:schemeClr>
            </a:solidFill>
          </a:ln>
        </p:spPr>
      </p:pic>
    </p:spTree>
    <p:extLst>
      <p:ext uri="{BB962C8B-B14F-4D97-AF65-F5344CB8AC3E}">
        <p14:creationId xmlns:p14="http://schemas.microsoft.com/office/powerpoint/2010/main" val="160514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F3D0478-0808-CC4C-BAD8-6BC1C1BC1F8B}"/>
              </a:ext>
            </a:extLst>
          </p:cNvPr>
          <p:cNvSpPr>
            <a:spLocks noGrp="1"/>
          </p:cNvSpPr>
          <p:nvPr>
            <p:ph type="title"/>
          </p:nvPr>
        </p:nvSpPr>
        <p:spPr>
          <a:xfrm>
            <a:off x="873303" y="365125"/>
            <a:ext cx="11096090" cy="1325563"/>
          </a:xfrm>
        </p:spPr>
        <p:txBody>
          <a:bodyPr/>
          <a:lstStyle/>
          <a:p>
            <a:r>
              <a:rPr lang="nl-NL" b="1" dirty="0">
                <a:solidFill>
                  <a:srgbClr val="777C00"/>
                </a:solidFill>
                <a:latin typeface="+mn-lt"/>
              </a:rPr>
              <a:t>Nieuw decennium met andere fundamenten</a:t>
            </a:r>
            <a:endParaRPr lang="nl-NL" b="1" dirty="0">
              <a:latin typeface="+mn-lt"/>
            </a:endParaRPr>
          </a:p>
        </p:txBody>
      </p:sp>
      <p:cxnSp>
        <p:nvCxnSpPr>
          <p:cNvPr id="8" name="Rechte verbindingslijn 7">
            <a:extLst>
              <a:ext uri="{FF2B5EF4-FFF2-40B4-BE49-F238E27FC236}">
                <a16:creationId xmlns:a16="http://schemas.microsoft.com/office/drawing/2014/main" id="{846BDC5D-54AF-414C-B42F-CA98049418A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8E63876-BACD-2345-94F1-CC6A8EBDFDE3}"/>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
        <p:nvSpPr>
          <p:cNvPr id="22" name="Tijdelijke aanduiding voor inhoud 2">
            <a:extLst>
              <a:ext uri="{FF2B5EF4-FFF2-40B4-BE49-F238E27FC236}">
                <a16:creationId xmlns:a16="http://schemas.microsoft.com/office/drawing/2014/main" id="{C4CA325C-256C-F848-B2B4-4D77B47BF2B3}"/>
              </a:ext>
            </a:extLst>
          </p:cNvPr>
          <p:cNvSpPr>
            <a:spLocks noGrp="1"/>
          </p:cNvSpPr>
          <p:nvPr>
            <p:ph idx="1"/>
          </p:nvPr>
        </p:nvSpPr>
        <p:spPr>
          <a:xfrm>
            <a:off x="670903" y="1857700"/>
            <a:ext cx="4512580" cy="3989355"/>
          </a:xfrm>
          <a:effectLst/>
        </p:spPr>
        <p:txBody>
          <a:bodyPr>
            <a:noAutofit/>
          </a:bodyPr>
          <a:lstStyle/>
          <a:p>
            <a:pPr marL="457200" indent="0" algn="ctr">
              <a:buNone/>
            </a:pPr>
            <a:r>
              <a:rPr lang="nl-NL" sz="2400" b="1" dirty="0"/>
              <a:t>Kwaliteit van de jaren 0</a:t>
            </a:r>
          </a:p>
          <a:p>
            <a:pPr marL="457200" indent="0" algn="ctr">
              <a:buNone/>
            </a:pPr>
            <a:r>
              <a:rPr lang="nl-NL" sz="1800" i="1" dirty="0"/>
              <a:t>Vooral professionele waarden</a:t>
            </a:r>
          </a:p>
          <a:p>
            <a:pPr marL="457200" indent="0" algn="ctr">
              <a:buNone/>
            </a:pPr>
            <a:endParaRPr lang="nl-NL" sz="1800" i="1" dirty="0"/>
          </a:p>
          <a:p>
            <a:pPr indent="0" algn="ctr">
              <a:buNone/>
            </a:pPr>
            <a:endParaRPr lang="nl-NL" sz="2000" dirty="0"/>
          </a:p>
          <a:p>
            <a:pPr marL="457200" indent="0" algn="ctr">
              <a:buNone/>
            </a:pPr>
            <a:r>
              <a:rPr lang="nl-NL" sz="2400" b="1" dirty="0"/>
              <a:t>Kwaliteit van de jaren 10</a:t>
            </a:r>
          </a:p>
          <a:p>
            <a:pPr indent="0" algn="ctr">
              <a:buNone/>
            </a:pPr>
            <a:r>
              <a:rPr lang="nl-NL" sz="1800" i="1" dirty="0"/>
              <a:t>Professionele en persoonlijke waarden</a:t>
            </a:r>
          </a:p>
          <a:p>
            <a:pPr indent="0" algn="ctr">
              <a:buNone/>
            </a:pPr>
            <a:endParaRPr lang="nl-NL" sz="1800" dirty="0"/>
          </a:p>
          <a:p>
            <a:pPr indent="0" algn="ctr">
              <a:buNone/>
            </a:pPr>
            <a:endParaRPr lang="nl-NL" sz="2000" dirty="0"/>
          </a:p>
          <a:p>
            <a:pPr indent="0" algn="ctr">
              <a:buNone/>
            </a:pPr>
            <a:r>
              <a:rPr lang="nl-NL" sz="2400" b="1" dirty="0"/>
              <a:t>Kwaliteit van de jaren 20</a:t>
            </a:r>
            <a:endParaRPr lang="nl-NL" sz="2400" b="1" i="1" dirty="0"/>
          </a:p>
          <a:p>
            <a:pPr indent="0" algn="ctr">
              <a:buNone/>
            </a:pPr>
            <a:r>
              <a:rPr lang="nl-NL" sz="1800" i="1" dirty="0"/>
              <a:t>Professionele, persoonlijke en maatschappelijke waarden</a:t>
            </a:r>
          </a:p>
        </p:txBody>
      </p:sp>
      <p:sp>
        <p:nvSpPr>
          <p:cNvPr id="23" name="Pijl omlaag 22">
            <a:extLst>
              <a:ext uri="{FF2B5EF4-FFF2-40B4-BE49-F238E27FC236}">
                <a16:creationId xmlns:a16="http://schemas.microsoft.com/office/drawing/2014/main" id="{5006C4A6-8A63-0945-9D80-80940F38242B}"/>
              </a:ext>
            </a:extLst>
          </p:cNvPr>
          <p:cNvSpPr/>
          <p:nvPr/>
        </p:nvSpPr>
        <p:spPr>
          <a:xfrm>
            <a:off x="2936804" y="2838849"/>
            <a:ext cx="309965" cy="442776"/>
          </a:xfrm>
          <a:prstGeom prst="downArrow">
            <a:avLst/>
          </a:prstGeom>
          <a:solidFill>
            <a:srgbClr val="8F93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Pijl omlaag 23">
            <a:extLst>
              <a:ext uri="{FF2B5EF4-FFF2-40B4-BE49-F238E27FC236}">
                <a16:creationId xmlns:a16="http://schemas.microsoft.com/office/drawing/2014/main" id="{34D8D190-203F-DA4E-894A-020DD1CDD456}"/>
              </a:ext>
            </a:extLst>
          </p:cNvPr>
          <p:cNvSpPr/>
          <p:nvPr/>
        </p:nvSpPr>
        <p:spPr>
          <a:xfrm>
            <a:off x="2936803" y="4477425"/>
            <a:ext cx="309965" cy="442776"/>
          </a:xfrm>
          <a:prstGeom prst="downArrow">
            <a:avLst/>
          </a:prstGeom>
          <a:solidFill>
            <a:srgbClr val="8F93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Afbeelding 29">
            <a:extLst>
              <a:ext uri="{FF2B5EF4-FFF2-40B4-BE49-F238E27FC236}">
                <a16:creationId xmlns:a16="http://schemas.microsoft.com/office/drawing/2014/main" id="{3F315837-BAE0-A84D-82BB-C1498B4E0C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834106"/>
            <a:ext cx="1484349" cy="1044542"/>
          </a:xfrm>
          <a:prstGeom prst="rect">
            <a:avLst/>
          </a:prstGeom>
        </p:spPr>
      </p:pic>
      <p:pic>
        <p:nvPicPr>
          <p:cNvPr id="34" name="Afbeelding 33">
            <a:extLst>
              <a:ext uri="{FF2B5EF4-FFF2-40B4-BE49-F238E27FC236}">
                <a16:creationId xmlns:a16="http://schemas.microsoft.com/office/drawing/2014/main" id="{6378A2A6-E8FC-1D44-BB0A-AA18B3F6F88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0329888" y="4844985"/>
            <a:ext cx="1572544" cy="1034514"/>
          </a:xfrm>
          <a:prstGeom prst="rect">
            <a:avLst/>
          </a:prstGeom>
        </p:spPr>
      </p:pic>
      <p:pic>
        <p:nvPicPr>
          <p:cNvPr id="35" name="Afbeelding 34">
            <a:extLst>
              <a:ext uri="{FF2B5EF4-FFF2-40B4-BE49-F238E27FC236}">
                <a16:creationId xmlns:a16="http://schemas.microsoft.com/office/drawing/2014/main" id="{56FB6E8F-71CC-314C-A587-304AB6CBE453}"/>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6096000" y="3299429"/>
            <a:ext cx="1484349" cy="1044542"/>
          </a:xfrm>
          <a:prstGeom prst="rect">
            <a:avLst/>
          </a:prstGeom>
        </p:spPr>
      </p:pic>
      <p:pic>
        <p:nvPicPr>
          <p:cNvPr id="37" name="Afbeelding 36">
            <a:extLst>
              <a:ext uri="{FF2B5EF4-FFF2-40B4-BE49-F238E27FC236}">
                <a16:creationId xmlns:a16="http://schemas.microsoft.com/office/drawing/2014/main" id="{1F23EB19-C108-B342-B505-16282537BBA6}"/>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6096000" y="4844985"/>
            <a:ext cx="1484349" cy="1044542"/>
          </a:xfrm>
          <a:prstGeom prst="rect">
            <a:avLst/>
          </a:prstGeom>
        </p:spPr>
      </p:pic>
      <p:pic>
        <p:nvPicPr>
          <p:cNvPr id="3" name="Afbeelding 2">
            <a:extLst>
              <a:ext uri="{FF2B5EF4-FFF2-40B4-BE49-F238E27FC236}">
                <a16:creationId xmlns:a16="http://schemas.microsoft.com/office/drawing/2014/main" id="{49837121-9C01-D842-B7DE-D7408D887F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9353" y="3299429"/>
            <a:ext cx="1568382" cy="1044542"/>
          </a:xfrm>
          <a:prstGeom prst="rect">
            <a:avLst/>
          </a:prstGeom>
        </p:spPr>
      </p:pic>
      <p:pic>
        <p:nvPicPr>
          <p:cNvPr id="16" name="Afbeelding 15">
            <a:extLst>
              <a:ext uri="{FF2B5EF4-FFF2-40B4-BE49-F238E27FC236}">
                <a16:creationId xmlns:a16="http://schemas.microsoft.com/office/drawing/2014/main" id="{79AB711D-B23E-F241-B83E-7EA2FA9D6A9C}"/>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8179353" y="4844985"/>
            <a:ext cx="1568382" cy="1044542"/>
          </a:xfrm>
          <a:prstGeom prst="rect">
            <a:avLst/>
          </a:prstGeom>
        </p:spPr>
      </p:pic>
    </p:spTree>
    <p:extLst>
      <p:ext uri="{BB962C8B-B14F-4D97-AF65-F5344CB8AC3E}">
        <p14:creationId xmlns:p14="http://schemas.microsoft.com/office/powerpoint/2010/main" val="11235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F3D0478-0808-CC4C-BAD8-6BC1C1BC1F8B}"/>
              </a:ext>
            </a:extLst>
          </p:cNvPr>
          <p:cNvSpPr>
            <a:spLocks noGrp="1"/>
          </p:cNvSpPr>
          <p:nvPr>
            <p:ph type="title"/>
          </p:nvPr>
        </p:nvSpPr>
        <p:spPr/>
        <p:txBody>
          <a:bodyPr/>
          <a:lstStyle/>
          <a:p>
            <a:r>
              <a:rPr lang="nl-NL" b="1" dirty="0">
                <a:solidFill>
                  <a:srgbClr val="777C00"/>
                </a:solidFill>
                <a:latin typeface="+mn-lt"/>
              </a:rPr>
              <a:t>Kader Passende Zorg </a:t>
            </a:r>
            <a:r>
              <a:rPr lang="nl-NL" sz="3600" b="1" dirty="0">
                <a:solidFill>
                  <a:srgbClr val="777C00"/>
                </a:solidFill>
                <a:latin typeface="+mn-lt"/>
              </a:rPr>
              <a:t>(29 juni 2022)</a:t>
            </a:r>
            <a:endParaRPr lang="nl-NL" b="1" dirty="0">
              <a:latin typeface="+mn-lt"/>
            </a:endParaRPr>
          </a:p>
        </p:txBody>
      </p:sp>
      <p:cxnSp>
        <p:nvCxnSpPr>
          <p:cNvPr id="8" name="Rechte verbindingslijn 7">
            <a:extLst>
              <a:ext uri="{FF2B5EF4-FFF2-40B4-BE49-F238E27FC236}">
                <a16:creationId xmlns:a16="http://schemas.microsoft.com/office/drawing/2014/main" id="{846BDC5D-54AF-414C-B42F-CA98049418A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8E63876-BACD-2345-94F1-CC6A8EBDFDE3}"/>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
        <p:nvSpPr>
          <p:cNvPr id="11" name="Rechthoek 10">
            <a:extLst>
              <a:ext uri="{FF2B5EF4-FFF2-40B4-BE49-F238E27FC236}">
                <a16:creationId xmlns:a16="http://schemas.microsoft.com/office/drawing/2014/main" id="{7908668C-D496-0194-B4AA-978D28C142D1}"/>
              </a:ext>
            </a:extLst>
          </p:cNvPr>
          <p:cNvSpPr/>
          <p:nvPr/>
        </p:nvSpPr>
        <p:spPr>
          <a:xfrm>
            <a:off x="839416" y="2318925"/>
            <a:ext cx="7460522" cy="382995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Passende zorg is zorg die waarde toevoegt aan het (samen-) leven van mensen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Maatschappelijke opgaven voor de zorg:</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Mensgericht (incl. aandacht voor gezondheidsverschillen)</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Houdbaar (financieel, personeel en maatschappelijk)</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Duurzaam (regeneratieve energie- en grondstoffenstromen)</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2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1FCBD445-263A-FB64-CFBD-3A807B735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9543" y="1815486"/>
            <a:ext cx="2565657" cy="3647738"/>
          </a:xfrm>
          <a:prstGeom prst="rect">
            <a:avLst/>
          </a:prstGeom>
          <a:ln>
            <a:solidFill>
              <a:srgbClr val="777C00"/>
            </a:solidFill>
          </a:ln>
        </p:spPr>
      </p:pic>
    </p:spTree>
    <p:extLst>
      <p:ext uri="{BB962C8B-B14F-4D97-AF65-F5344CB8AC3E}">
        <p14:creationId xmlns:p14="http://schemas.microsoft.com/office/powerpoint/2010/main" val="147705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F3D0478-0808-CC4C-BAD8-6BC1C1BC1F8B}"/>
              </a:ext>
            </a:extLst>
          </p:cNvPr>
          <p:cNvSpPr>
            <a:spLocks noGrp="1"/>
          </p:cNvSpPr>
          <p:nvPr>
            <p:ph type="title"/>
          </p:nvPr>
        </p:nvSpPr>
        <p:spPr>
          <a:xfrm>
            <a:off x="938130" y="365125"/>
            <a:ext cx="11031262" cy="1325563"/>
          </a:xfrm>
        </p:spPr>
        <p:txBody>
          <a:bodyPr/>
          <a:lstStyle/>
          <a:p>
            <a:r>
              <a:rPr lang="nl-NL" b="1" dirty="0">
                <a:solidFill>
                  <a:srgbClr val="777C00"/>
                </a:solidFill>
                <a:latin typeface="+mn-lt"/>
              </a:rPr>
              <a:t>Passende zorg transitie</a:t>
            </a:r>
            <a:endParaRPr lang="nl-NL" b="1" dirty="0">
              <a:latin typeface="+mn-lt"/>
            </a:endParaRPr>
          </a:p>
        </p:txBody>
      </p:sp>
      <p:cxnSp>
        <p:nvCxnSpPr>
          <p:cNvPr id="8" name="Rechte verbindingslijn 7">
            <a:extLst>
              <a:ext uri="{FF2B5EF4-FFF2-40B4-BE49-F238E27FC236}">
                <a16:creationId xmlns:a16="http://schemas.microsoft.com/office/drawing/2014/main" id="{846BDC5D-54AF-414C-B42F-CA98049418A5}"/>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8E63876-BACD-2345-94F1-CC6A8EBDFDE3}"/>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461A7599-5EA4-D249-9C68-BB8615031E93}"/>
              </a:ext>
            </a:extLst>
          </p:cNvPr>
          <p:cNvSpPr/>
          <p:nvPr/>
        </p:nvSpPr>
        <p:spPr>
          <a:xfrm>
            <a:off x="938130" y="2335796"/>
            <a:ext cx="65176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B0F7BEC7-306A-342C-A75B-1F000E92D877}"/>
              </a:ext>
            </a:extLst>
          </p:cNvPr>
          <p:cNvSpPr/>
          <p:nvPr/>
        </p:nvSpPr>
        <p:spPr>
          <a:xfrm>
            <a:off x="1345619" y="2276872"/>
            <a:ext cx="9180720" cy="304698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Congruente aanpak</a:t>
            </a:r>
          </a:p>
          <a:p>
            <a:pPr marL="800100" marR="0" lvl="1" indent="-342900" algn="l" defTabSz="914400" rtl="0" eaLnBrk="1" fontAlgn="auto" latinLnBrk="0" hangingPunct="1">
              <a:lnSpc>
                <a:spcPct val="100000"/>
              </a:lnSpc>
              <a:spcBef>
                <a:spcPts val="0"/>
              </a:spcBef>
              <a:spcAft>
                <a:spcPts val="0"/>
              </a:spcAft>
              <a:buClrTx/>
              <a:buSzTx/>
              <a:buFont typeface="Systeemlettertype regulier"/>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iedereen werkt tegelijk aan dezelfde missie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Lerende beweging</a:t>
            </a:r>
          </a:p>
          <a:p>
            <a:pPr marL="800100" marR="0" lvl="1" indent="-342900" algn="l" defTabSz="914400" rtl="0" eaLnBrk="1" fontAlgn="auto" latinLnBrk="0" hangingPunct="1">
              <a:lnSpc>
                <a:spcPct val="100000"/>
              </a:lnSpc>
              <a:spcBef>
                <a:spcPts val="0"/>
              </a:spcBef>
              <a:spcAft>
                <a:spcPts val="0"/>
              </a:spcAft>
              <a:buClrTx/>
              <a:buSzTx/>
              <a:buFont typeface="Systeemlettertype regulier"/>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samen doen, samen reflecteren en samen leren</a:t>
            </a:r>
          </a:p>
          <a:p>
            <a:pPr marL="800100" marR="0" lvl="1" indent="-342900" algn="l" defTabSz="914400" rtl="0" eaLnBrk="1" fontAlgn="auto" latinLnBrk="0" hangingPunct="1">
              <a:lnSpc>
                <a:spcPct val="100000"/>
              </a:lnSpc>
              <a:spcBef>
                <a:spcPts val="0"/>
              </a:spcBef>
              <a:spcAft>
                <a:spcPts val="0"/>
              </a:spcAft>
              <a:buClrTx/>
              <a:buSzTx/>
              <a:buFont typeface="Systeemlettertype regulier"/>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Ruimte voor de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prakijk</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Systeemlettertype regulier"/>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niet vrijblijvend, maar met vertrouwen in professionals</a:t>
            </a:r>
          </a:p>
        </p:txBody>
      </p:sp>
      <p:pic>
        <p:nvPicPr>
          <p:cNvPr id="12" name="Afbeelding 11">
            <a:extLst>
              <a:ext uri="{FF2B5EF4-FFF2-40B4-BE49-F238E27FC236}">
                <a16:creationId xmlns:a16="http://schemas.microsoft.com/office/drawing/2014/main" id="{A6357FF7-F276-7ED6-B21E-A185194874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3317" y="2335796"/>
            <a:ext cx="1666044" cy="3015632"/>
          </a:xfrm>
          <a:prstGeom prst="rect">
            <a:avLst/>
          </a:prstGeom>
        </p:spPr>
      </p:pic>
    </p:spTree>
    <p:extLst>
      <p:ext uri="{BB962C8B-B14F-4D97-AF65-F5344CB8AC3E}">
        <p14:creationId xmlns:p14="http://schemas.microsoft.com/office/powerpoint/2010/main" val="380146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1563F650-7599-A2E8-7DB6-59E5DA49C620}"/>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CF96865-A8E2-6F43-414C-499B5096B9A0}"/>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C0B424E1-29D9-3C8C-F903-C350BAEB80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4677" y="703848"/>
            <a:ext cx="8582644" cy="5450303"/>
          </a:xfrm>
          <a:prstGeom prst="rect">
            <a:avLst/>
          </a:prstGeom>
        </p:spPr>
      </p:pic>
    </p:spTree>
    <p:extLst>
      <p:ext uri="{BB962C8B-B14F-4D97-AF65-F5344CB8AC3E}">
        <p14:creationId xmlns:p14="http://schemas.microsoft.com/office/powerpoint/2010/main" val="65081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1563F650-7599-A2E8-7DB6-59E5DA49C620}"/>
              </a:ext>
            </a:extLst>
          </p:cNvPr>
          <p:cNvCxnSpPr/>
          <p:nvPr/>
        </p:nvCxnSpPr>
        <p:spPr>
          <a:xfrm>
            <a:off x="725779" y="489923"/>
            <a:ext cx="10800000" cy="0"/>
          </a:xfrm>
          <a:prstGeom prst="line">
            <a:avLst/>
          </a:prstGeom>
          <a:ln w="25400">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CF96865-A8E2-6F43-414C-499B5096B9A0}"/>
              </a:ext>
            </a:extLst>
          </p:cNvPr>
          <p:cNvCxnSpPr/>
          <p:nvPr/>
        </p:nvCxnSpPr>
        <p:spPr>
          <a:xfrm>
            <a:off x="696000" y="6335486"/>
            <a:ext cx="10800000" cy="0"/>
          </a:xfrm>
          <a:prstGeom prst="line">
            <a:avLst/>
          </a:prstGeom>
          <a:ln w="12700">
            <a:solidFill>
              <a:srgbClr val="777C00"/>
            </a:solidFill>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C18341A8-8275-DACF-0897-D873C45AD6E2}"/>
              </a:ext>
            </a:extLst>
          </p:cNvPr>
          <p:cNvSpPr>
            <a:spLocks noGrp="1"/>
          </p:cNvSpPr>
          <p:nvPr>
            <p:ph type="title"/>
          </p:nvPr>
        </p:nvSpPr>
        <p:spPr>
          <a:xfrm>
            <a:off x="938130" y="365125"/>
            <a:ext cx="11031262" cy="1325563"/>
          </a:xfrm>
        </p:spPr>
        <p:txBody>
          <a:bodyPr/>
          <a:lstStyle/>
          <a:p>
            <a:r>
              <a:rPr lang="nl-NL" b="1" dirty="0">
                <a:solidFill>
                  <a:srgbClr val="777C00"/>
                </a:solidFill>
                <a:latin typeface="+mn-lt"/>
              </a:rPr>
              <a:t>Normen voor passende zorg</a:t>
            </a:r>
            <a:endParaRPr lang="nl-NL" b="1" dirty="0">
              <a:latin typeface="+mn-lt"/>
            </a:endParaRPr>
          </a:p>
        </p:txBody>
      </p:sp>
      <p:pic>
        <p:nvPicPr>
          <p:cNvPr id="12" name="Afbeelding 11">
            <a:extLst>
              <a:ext uri="{FF2B5EF4-FFF2-40B4-BE49-F238E27FC236}">
                <a16:creationId xmlns:a16="http://schemas.microsoft.com/office/drawing/2014/main" id="{DB02E1CA-69C2-EE91-0900-3B728FB8B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7291" y="2539419"/>
            <a:ext cx="1944995" cy="2765308"/>
          </a:xfrm>
          <a:prstGeom prst="rect">
            <a:avLst/>
          </a:prstGeom>
          <a:ln>
            <a:solidFill>
              <a:srgbClr val="777C00"/>
            </a:solidFill>
          </a:ln>
        </p:spPr>
      </p:pic>
      <p:pic>
        <p:nvPicPr>
          <p:cNvPr id="13" name="Afbeelding 12">
            <a:extLst>
              <a:ext uri="{FF2B5EF4-FFF2-40B4-BE49-F238E27FC236}">
                <a16:creationId xmlns:a16="http://schemas.microsoft.com/office/drawing/2014/main" id="{07B377CC-ABE1-9AE6-9300-41D275BFCA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18314" y="1520683"/>
            <a:ext cx="7512636" cy="4647955"/>
          </a:xfrm>
          <a:prstGeom prst="rect">
            <a:avLst/>
          </a:prstGeom>
        </p:spPr>
      </p:pic>
    </p:spTree>
    <p:extLst>
      <p:ext uri="{BB962C8B-B14F-4D97-AF65-F5344CB8AC3E}">
        <p14:creationId xmlns:p14="http://schemas.microsoft.com/office/powerpoint/2010/main" val="26010629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424</Words>
  <Application>Microsoft Office PowerPoint</Application>
  <PresentationFormat>Breedbeeld</PresentationFormat>
  <Paragraphs>75</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Meta Sans</vt:lpstr>
      <vt:lpstr>Systeemlettertype regulier</vt:lpstr>
      <vt:lpstr>Kantoorthema</vt:lpstr>
      <vt:lpstr>PowerPoint-presentatie</vt:lpstr>
      <vt:lpstr>Raad voor Volksgezondheid en Samenleving</vt:lpstr>
      <vt:lpstr>Regio als redding?</vt:lpstr>
      <vt:lpstr>PowerPoint-presentatie</vt:lpstr>
      <vt:lpstr>Nieuw decennium met andere fundamenten</vt:lpstr>
      <vt:lpstr>Kader Passende Zorg (29 juni 2022)</vt:lpstr>
      <vt:lpstr>Passende zorg transitie</vt:lpstr>
      <vt:lpstr>PowerPoint-presentatie</vt:lpstr>
      <vt:lpstr>Normen voor passende zorg</vt:lpstr>
      <vt:lpstr>Activiteiten voor partijen</vt:lpstr>
      <vt:lpstr>Voorbeeld: Kansrijke Start (Rotterdam)</vt:lpstr>
      <vt:lpstr>Voorbeeld: Beter samen in Noord</vt:lpstr>
      <vt:lpstr>Voorbeeld: Mijnstreekcoalitie</vt:lpstr>
      <vt:lpstr>Passende zorg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Catrien Verhoeven</dc:creator>
  <cp:lastModifiedBy>Catrien Verhoeven</cp:lastModifiedBy>
  <cp:revision>1</cp:revision>
  <dcterms:created xsi:type="dcterms:W3CDTF">2022-11-14T10:37:10Z</dcterms:created>
  <dcterms:modified xsi:type="dcterms:W3CDTF">2022-11-14T10:39:08Z</dcterms:modified>
</cp:coreProperties>
</file>