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147470481" r:id="rId2"/>
    <p:sldId id="268" r:id="rId3"/>
    <p:sldId id="2147375369" r:id="rId4"/>
    <p:sldId id="2147375381" r:id="rId5"/>
    <p:sldId id="2147375382" r:id="rId6"/>
    <p:sldId id="2147375383" r:id="rId7"/>
    <p:sldId id="2147375368" r:id="rId8"/>
    <p:sldId id="361" r:id="rId9"/>
    <p:sldId id="2147375376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7655D-48BD-7B0F-E2BB-294B17692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4016DC-BDD6-7802-3D9D-09CFF44E1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C1572-4576-82F5-1C1D-C9C8A707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120614-8D7A-CBBF-9781-A3CE96E1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9C4FE0-5ABB-7373-72BA-EDD4F886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53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A66FA-41F3-BEF4-7B72-8C88EF36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5356D9E-D5E1-C4A3-D7D3-0DBBF2177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FA824E-D40B-4CF9-37CF-EAB2F3F7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B443ED-BBA4-F565-C51B-AF03A034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0F377C-53B1-B7CA-77B9-CF51784D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21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D2B6794-9016-83FB-0120-885944248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5DECCE-B1D3-2A74-AEBB-B391876AE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A44D82-B087-A216-DCE5-3F400D1E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2420E4-FF39-8138-F9A5-FEB0E454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067EE5-B763-DDC1-9A5C-780E8AB1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5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8929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 b="0" baseline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nl-NL" altLang="ko-KR" noProof="0" dirty="0"/>
              <a:t>Conclusie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F7813B1D-3A1D-D1D7-5F23-28EA826CDDBF}"/>
              </a:ext>
            </a:extLst>
          </p:cNvPr>
          <p:cNvSpPr>
            <a:spLocks noChangeAspect="1"/>
          </p:cNvSpPr>
          <p:nvPr userDrawn="1"/>
        </p:nvSpPr>
        <p:spPr>
          <a:xfrm>
            <a:off x="546613" y="6111752"/>
            <a:ext cx="109330" cy="10933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E41A1321-A026-928A-E778-002A3C88E8C7}"/>
              </a:ext>
            </a:extLst>
          </p:cNvPr>
          <p:cNvSpPr>
            <a:spLocks noChangeAspect="1"/>
          </p:cNvSpPr>
          <p:nvPr userDrawn="1"/>
        </p:nvSpPr>
        <p:spPr>
          <a:xfrm>
            <a:off x="546613" y="6283246"/>
            <a:ext cx="109330" cy="10933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5B3133A7-98F3-C33E-117B-ACC48A218261}"/>
              </a:ext>
            </a:extLst>
          </p:cNvPr>
          <p:cNvSpPr>
            <a:spLocks noChangeAspect="1"/>
          </p:cNvSpPr>
          <p:nvPr userDrawn="1"/>
        </p:nvSpPr>
        <p:spPr>
          <a:xfrm>
            <a:off x="546613" y="6454740"/>
            <a:ext cx="109330" cy="10933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5E15DD04-5C01-9E42-9835-9AC622110051}"/>
              </a:ext>
            </a:extLst>
          </p:cNvPr>
          <p:cNvSpPr>
            <a:spLocks noChangeAspect="1"/>
          </p:cNvSpPr>
          <p:nvPr userDrawn="1"/>
        </p:nvSpPr>
        <p:spPr>
          <a:xfrm>
            <a:off x="369829" y="6283246"/>
            <a:ext cx="109330" cy="10933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7B96374-A280-90FA-6811-299FA9138437}"/>
              </a:ext>
            </a:extLst>
          </p:cNvPr>
          <p:cNvSpPr>
            <a:spLocks noChangeAspect="1"/>
          </p:cNvSpPr>
          <p:nvPr userDrawn="1"/>
        </p:nvSpPr>
        <p:spPr>
          <a:xfrm>
            <a:off x="723397" y="6286637"/>
            <a:ext cx="109330" cy="10933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E80D74E-046E-1E58-6A9B-49A36105CF71}"/>
              </a:ext>
            </a:extLst>
          </p:cNvPr>
          <p:cNvSpPr txBox="1"/>
          <p:nvPr userDrawn="1"/>
        </p:nvSpPr>
        <p:spPr>
          <a:xfrm>
            <a:off x="900181" y="6179937"/>
            <a:ext cx="135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pluswijken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1422F74C-41CE-F37F-BC7B-24F58FB967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8828" y="6283246"/>
            <a:ext cx="60789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902A62-2CEE-4F44-83C8-824DBB53794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606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8F1ED-1757-E3D4-C37E-83DEB985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3660BE-5493-1D1D-7CC4-798FE9015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235C5-EC87-3AC9-F08B-26DBBA6F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73FA96-62F5-F4BA-D8B2-2E24CF6F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67F727-0F04-A785-0F32-8F34F043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98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99BDB-3AED-FE16-E11E-B339F121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85816E-F56A-FA38-DE42-D5FB1231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47120-7E46-BAD9-2536-29436BAB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DEE248-468B-DF43-6E81-23126234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6C6AF8-A5C4-C7E7-5274-26E08CF5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78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FF194-3BF6-C016-CC8D-DA263E9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4D343A-EAFD-8399-0797-6D5DFB0AE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7546E1-A697-DE12-AF66-D19F7B544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99F9E9-1FFA-9754-F84C-A7FFBD7F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4B924E-095E-3FBB-BAE7-F2CE372D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2C6B81-AADF-4AA0-41FB-F3620321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125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5F898-8BE4-A0E0-0B77-9E977E8B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BEAEBB-13D3-8EEA-3248-447BEA375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8F4A2F-94F2-65FC-4EFA-A8AD3932E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1C2BAD-C92F-E2D4-84EC-5BA2D2C36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96A57BE-B1BA-9F6A-9464-CB6B2B26A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433D26-5420-1B60-B830-1BF513F57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736AC62-FC2E-83F9-F706-66F792B0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12B7D11-87FE-6AE1-07DE-F8839AE9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47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9F926-806A-23B3-BD7C-3AD96C1B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B6F0A03-7A32-AA0E-D689-36BF53A1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9E11C6-656D-D95D-9E1C-E9BF49EDE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03D9B7-ADB7-DB12-5D36-BB831C9E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28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FF06A4B-65D5-E5C9-A73B-31F1EABB4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7E905D7-BA95-6DD9-8163-6CCA0151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D49691-03D8-CF37-A9D4-3F4331B6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00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A03C2-C67F-3960-3E5D-16F1004F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BBD23E-3276-FDC6-D51F-F907A389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9B7469-E069-1B73-27AC-96426CEE5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7BDF2E-716D-9452-F766-99240FEB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AAC5E6-4F57-E4A1-3341-9007B595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2BFE99-A59E-1B22-7EF8-A247365B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63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B39EF-2114-723A-8189-5ED1F32B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E60F11-60E5-6490-2948-02024BE20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E53EF5-3EEE-7F37-3D21-C6A69605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9C3541-DFD1-35E0-098B-9BB34B13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99C981-4013-20DD-FB6F-6F77D313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33707B-9035-C2C8-21F0-FDEF6B56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062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974CA44-AD1F-9EAF-9187-27435CDD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EB3429-A65F-6CE2-23B0-021627877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BC52A2-F94A-0830-90DC-FC0CE2E50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DCB852-2DD3-4D08-ADE8-5D2A38CFFDA0}" type="datetimeFigureOut">
              <a:rPr lang="nl-NL" smtClean="0"/>
              <a:t>13-3-2024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F72845-0793-940B-3B1F-8DE2F38CD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254D57-34A6-B84D-C977-3BCF7CCC0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D3D631-205D-4438-B1C6-D1E7BFD616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64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mailto:Thomas@publiconadvies.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12BBD453-A621-FF42-F991-F667E763B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12192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B6D99F-26A8-E2A5-379C-BC8DAC6CAE07}"/>
              </a:ext>
            </a:extLst>
          </p:cNvPr>
          <p:cNvSpPr/>
          <p:nvPr/>
        </p:nvSpPr>
        <p:spPr>
          <a:xfrm>
            <a:off x="0" y="10388"/>
            <a:ext cx="12192000" cy="6858000"/>
          </a:xfrm>
          <a:prstGeom prst="rect">
            <a:avLst/>
          </a:prstGeom>
          <a:solidFill>
            <a:schemeClr val="bg1">
              <a:alpha val="648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66AF6-0210-7511-19BC-157D7ACB5B4B}"/>
              </a:ext>
            </a:extLst>
          </p:cNvPr>
          <p:cNvSpPr txBox="1"/>
          <p:nvPr/>
        </p:nvSpPr>
        <p:spPr>
          <a:xfrm>
            <a:off x="0" y="319816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latin typeface="+mj-lt"/>
                <a:ea typeface="+mj-ea"/>
                <a:cs typeface="+mj-cs"/>
              </a:rPr>
              <a:t>Pluswijken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latin typeface="+mj-lt"/>
                <a:ea typeface="+mj-ea"/>
                <a:cs typeface="+mj-cs"/>
              </a:rPr>
              <a:t>De onmisbare schakel voor een vitaal Zuid-Limburg</a:t>
            </a:r>
          </a:p>
        </p:txBody>
      </p:sp>
    </p:spTree>
    <p:extLst>
      <p:ext uri="{BB962C8B-B14F-4D97-AF65-F5344CB8AC3E}">
        <p14:creationId xmlns:p14="http://schemas.microsoft.com/office/powerpoint/2010/main" val="174618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DF2F4A8-BA94-3773-3BEF-230E06189A9B}"/>
              </a:ext>
            </a:extLst>
          </p:cNvPr>
          <p:cNvSpPr/>
          <p:nvPr/>
        </p:nvSpPr>
        <p:spPr>
          <a:xfrm>
            <a:off x="5753098" y="83218"/>
            <a:ext cx="7210425" cy="68605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5E30E1-6B9D-F990-A271-92A2835E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283" y="1182828"/>
            <a:ext cx="3635041" cy="1156684"/>
          </a:xfrm>
        </p:spPr>
        <p:txBody>
          <a:bodyPr>
            <a:noAutofit/>
          </a:bodyPr>
          <a:lstStyle/>
          <a:p>
            <a:pPr algn="ctr"/>
            <a:r>
              <a:rPr lang="nl-NL" sz="3200" b="1" dirty="0">
                <a:solidFill>
                  <a:schemeClr val="accent5"/>
                </a:solidFill>
                <a:latin typeface="+mn-lt"/>
              </a:rPr>
              <a:t>Agenda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90732-4BFF-0F7B-43DB-100AA9A1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221" y="2810695"/>
            <a:ext cx="4503704" cy="37749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600" dirty="0">
                <a:solidFill>
                  <a:schemeClr val="accent5"/>
                </a:solidFill>
                <a:latin typeface="Trebuchet MS"/>
                <a:ea typeface="Calibri" panose="020F0502020204030204" pitchFamily="34" charset="0"/>
                <a:cs typeface="Times New Roman"/>
              </a:rPr>
              <a:t>Pluswijken: waar staan we   </a:t>
            </a:r>
            <a:endParaRPr lang="nl-NL" sz="1600" dirty="0">
              <a:solidFill>
                <a:schemeClr val="accent5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600" dirty="0">
                <a:solidFill>
                  <a:schemeClr val="accent5"/>
                </a:solidFill>
                <a:latin typeface="Trebuchet MS"/>
                <a:ea typeface="Calibri" panose="020F0502020204030204" pitchFamily="34" charset="0"/>
                <a:cs typeface="Times New Roman"/>
              </a:rPr>
              <a:t>Pluswijken: wat is het (inhoud) </a:t>
            </a:r>
          </a:p>
          <a:p>
            <a:r>
              <a:rPr lang="nl-NL" sz="1600" dirty="0">
                <a:solidFill>
                  <a:schemeClr val="accent5"/>
                </a:solidFill>
                <a:latin typeface="Trebuchet MS"/>
                <a:ea typeface="Calibri" panose="020F0502020204030204" pitchFamily="34" charset="0"/>
                <a:cs typeface="Times New Roman"/>
              </a:rPr>
              <a:t>Pluswijken: wat volgt</a:t>
            </a:r>
          </a:p>
          <a:p>
            <a:r>
              <a:rPr lang="nl-NL" sz="1600" dirty="0">
                <a:solidFill>
                  <a:schemeClr val="accent5"/>
                </a:solidFill>
                <a:latin typeface="Trebuchet MS"/>
                <a:ea typeface="Calibri" panose="020F0502020204030204" pitchFamily="34" charset="0"/>
                <a:cs typeface="Times New Roman"/>
              </a:rPr>
              <a:t>Pluswijken: vragen / opmerkingen</a:t>
            </a:r>
            <a:endParaRPr lang="nl-NL" sz="1600" dirty="0">
              <a:solidFill>
                <a:schemeClr val="accent5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400" dirty="0">
              <a:solidFill>
                <a:schemeClr val="accent5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fbeelding 10" descr="Afbeelding met buitenshuis, boom, kleding, persoon&#10;&#10;Automatisch gegenereerde beschrijving">
            <a:extLst>
              <a:ext uri="{FF2B5EF4-FFF2-40B4-BE49-F238E27FC236}">
                <a16:creationId xmlns:a16="http://schemas.microsoft.com/office/drawing/2014/main" id="{F0A575BD-6920-B9F0-C2CD-881DA90357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r="17234"/>
          <a:stretch/>
        </p:blipFill>
        <p:spPr>
          <a:xfrm>
            <a:off x="-1495425" y="83218"/>
            <a:ext cx="7248522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427F603-ACD6-23AC-69C6-7BD2FB73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59979" y="6305033"/>
            <a:ext cx="1589172" cy="4735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895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7563DE9-00DD-330D-56FE-24C8C1F498E2}"/>
              </a:ext>
            </a:extLst>
          </p:cNvPr>
          <p:cNvSpPr/>
          <p:nvPr/>
        </p:nvSpPr>
        <p:spPr>
          <a:xfrm>
            <a:off x="5857873" y="-2507"/>
            <a:ext cx="6334125" cy="68605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5E30E1-6B9D-F990-A271-92A2835E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108" y="639377"/>
            <a:ext cx="4111291" cy="1214503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>
                <a:solidFill>
                  <a:schemeClr val="accent5"/>
                </a:solidFill>
                <a:latin typeface="+mn-lt"/>
                <a:ea typeface="Calibri" panose="020F0502020204030204" pitchFamily="34" charset="0"/>
                <a:cs typeface="Times New Roman"/>
              </a:rPr>
              <a:t>Waar staan we </a:t>
            </a:r>
            <a:endParaRPr lang="nl-NL" sz="3600" b="1" dirty="0">
              <a:solidFill>
                <a:schemeClr val="accent5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90732-4BFF-0F7B-43DB-100AA9A1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1593" y="1859099"/>
            <a:ext cx="4920916" cy="355488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endParaRPr lang="nl-NL" sz="1800" dirty="0">
              <a:solidFill>
                <a:schemeClr val="accent5"/>
              </a:solidFill>
              <a:latin typeface="Trebuchet MS"/>
              <a:ea typeface="Calibri" panose="020F0502020204030204" pitchFamily="34" charset="0"/>
              <a:cs typeface="Times New Roman"/>
            </a:endParaRPr>
          </a:p>
          <a:p>
            <a:r>
              <a:rPr lang="nl-NL" sz="1900" dirty="0">
                <a:solidFill>
                  <a:schemeClr val="accent5"/>
                </a:solidFill>
                <a:ea typeface="Calibri" panose="020F0502020204030204" pitchFamily="34" charset="0"/>
                <a:cs typeface="Times New Roman"/>
              </a:rPr>
              <a:t>Er is een programmateam Pluswijken ingesteld en er is vanuit de Mijnstreekcoalitie een stuurgroep Pluswijken ingesteld</a:t>
            </a:r>
          </a:p>
          <a:p>
            <a:r>
              <a:rPr lang="nl-NL" sz="1900" dirty="0">
                <a:solidFill>
                  <a:schemeClr val="accent5"/>
                </a:solidFill>
                <a:ea typeface="Calibri" panose="020F0502020204030204" pitchFamily="34" charset="0"/>
                <a:cs typeface="Times New Roman"/>
              </a:rPr>
              <a:t>Er worden concrete stappen gezet om de aanpak op te schalen naar de rest van Zuid-Limburg</a:t>
            </a:r>
          </a:p>
          <a:p>
            <a:r>
              <a:rPr lang="nl-NL" sz="1900" dirty="0">
                <a:solidFill>
                  <a:schemeClr val="accent5"/>
                </a:solidFill>
                <a:ea typeface="Calibri" panose="020F0502020204030204" pitchFamily="34" charset="0"/>
                <a:cs typeface="Times New Roman"/>
              </a:rPr>
              <a:t>Voor de opschaling in de regio M-H is een kick off meeting georganiseerd vanuit de Alliantie Sante (7 februari 2024)</a:t>
            </a:r>
          </a:p>
          <a:p>
            <a:r>
              <a:rPr lang="nl-NL" sz="1900" dirty="0">
                <a:solidFill>
                  <a:schemeClr val="accent5"/>
                </a:solidFill>
                <a:ea typeface="Calibri" panose="020F0502020204030204" pitchFamily="34" charset="0"/>
                <a:cs typeface="Times New Roman"/>
              </a:rPr>
              <a:t>Er is door de Stuurgroep ingestemd met een voorstel om te komen tot een governance Pluswijken voor Zuid-Limburg</a:t>
            </a:r>
          </a:p>
          <a:p>
            <a:r>
              <a:rPr lang="nl-NL" sz="1900" dirty="0">
                <a:solidFill>
                  <a:schemeClr val="accent5"/>
                </a:solidFill>
                <a:ea typeface="Calibri" panose="020F0502020204030204" pitchFamily="34" charset="0"/>
                <a:cs typeface="Times New Roman"/>
              </a:rPr>
              <a:t>Er is door de Stuurgroep ingestemd met plan om te komen tot transformatieplan </a:t>
            </a:r>
          </a:p>
          <a:p>
            <a:endParaRPr lang="nl-NL" sz="1800" dirty="0">
              <a:solidFill>
                <a:schemeClr val="accent5"/>
              </a:solidFill>
              <a:latin typeface="Trebuchet MS"/>
              <a:ea typeface="Calibri" panose="020F0502020204030204" pitchFamily="34" charset="0"/>
              <a:cs typeface="Times New Roman"/>
            </a:endParaRPr>
          </a:p>
          <a:p>
            <a:endParaRPr lang="nl-NL" sz="1800" dirty="0">
              <a:solidFill>
                <a:schemeClr val="accent5"/>
              </a:solidFill>
              <a:latin typeface="Trebuchet MS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E26A214-D8FB-8DE1-3B15-92F20B8D10D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659979" y="6305033"/>
            <a:ext cx="1589172" cy="473594"/>
          </a:xfrm>
          <a:prstGeom prst="rect">
            <a:avLst/>
          </a:prstGeom>
          <a:effectLst/>
        </p:spPr>
      </p:pic>
      <p:pic>
        <p:nvPicPr>
          <p:cNvPr id="4" name="Picture 3" descr="Afbeelding met plant, spruitje, groente, blad&#10;&#10;Automatisch gegenereerde beschrijving">
            <a:extLst>
              <a:ext uri="{FF2B5EF4-FFF2-40B4-BE49-F238E27FC236}">
                <a16:creationId xmlns:a16="http://schemas.microsoft.com/office/drawing/2014/main" id="{BC2DD53E-83CC-7AFA-8514-51F7384F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5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64723-47E1-4FCB-A5BB-9C5B77B1D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hemel, gebouw, boom&#10;&#10;Automatisch gegenereerde beschrijving">
            <a:extLst>
              <a:ext uri="{FF2B5EF4-FFF2-40B4-BE49-F238E27FC236}">
                <a16:creationId xmlns:a16="http://schemas.microsoft.com/office/drawing/2014/main" id="{914602BC-E360-A549-7916-894C2C1D6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0"/>
          <a:stretch/>
        </p:blipFill>
        <p:spPr>
          <a:xfrm>
            <a:off x="-2" y="-12032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0F73666-E277-4807-C189-F8550DE7C576}"/>
              </a:ext>
            </a:extLst>
          </p:cNvPr>
          <p:cNvSpPr/>
          <p:nvPr/>
        </p:nvSpPr>
        <p:spPr>
          <a:xfrm>
            <a:off x="5857873" y="-14539"/>
            <a:ext cx="6334125" cy="68605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0C7285-7D0D-60DD-1FD4-539D62328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23" y="344378"/>
            <a:ext cx="4091353" cy="1158311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>
                <a:solidFill>
                  <a:schemeClr val="accent5"/>
                </a:solidFill>
                <a:latin typeface="+mn-lt"/>
                <a:ea typeface="Calibri" panose="020F0502020204030204" pitchFamily="34" charset="0"/>
                <a:cs typeface="Times New Roman"/>
              </a:rPr>
              <a:t>Waar staan we </a:t>
            </a:r>
            <a:endParaRPr lang="nl-NL" sz="3600" b="1" dirty="0">
              <a:solidFill>
                <a:schemeClr val="accent5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242769-490F-8448-860D-DA81C6B7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223" y="1367805"/>
            <a:ext cx="5212586" cy="35548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nl-NL" sz="1600" dirty="0">
              <a:solidFill>
                <a:schemeClr val="accent5"/>
              </a:solidFill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Er zijn drie projectleiders aangesteld 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De projectleiders hebben de opdracht om te komen tot een voorstel voor de selectie van 3 pilotwijken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Dit voorstel wordt eind februari geagendeerd voor de Stuurgroep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Zuyd en de UM helpen bij de aanpak PlusWIJken: procesbegeleiding, monitoring en evaluatie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Er is een logo/beeldmerk voor Pluswijken in de maak  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Programmateam is in verbinding met andere aanpakken (ouderen – ketenaanpakken – mentale gezondheid)</a:t>
            </a:r>
          </a:p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accent5"/>
                </a:solidFill>
                <a:cs typeface="Times New Roman"/>
              </a:rPr>
              <a:t>Programmateam eveneens in verbinding met DOT ZL om te komen tot concrete doelstellingen voor de aanpak Pluswijken (aansluiting Regioplan, betrokkenheid Academische werkplaatsen, Pluswijken mooie testcase).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F24EBD-21E2-456B-743B-1C2C24BE0DB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0659979" y="6305033"/>
            <a:ext cx="1589172" cy="4735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05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138A7-30EA-00F8-876D-1BE1DB91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DF516C-320F-5B0C-F83E-CF65D7E2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14" y="-89905"/>
            <a:ext cx="9574322" cy="927845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>
                <a:solidFill>
                  <a:schemeClr val="accent5"/>
                </a:solidFill>
                <a:latin typeface="+mn-lt"/>
                <a:cs typeface="Times New Roman"/>
              </a:rPr>
              <a:t>De inhoud: drie ambities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19A0594-19D5-B1B8-EE95-EF31D786A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979" y="6292327"/>
            <a:ext cx="1594561" cy="47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8A9622-8B7B-8CB1-86B7-73F65351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73" y="714571"/>
            <a:ext cx="10359445" cy="58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6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BCD15-F31B-5323-D983-1B0019B5E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B609917-ABC0-EEB7-DC0B-59402FFC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14" y="-89905"/>
            <a:ext cx="9574322" cy="927845"/>
          </a:xfrm>
        </p:spPr>
        <p:txBody>
          <a:bodyPr>
            <a:noAutofit/>
          </a:bodyPr>
          <a:lstStyle/>
          <a:p>
            <a:pPr algn="ctr"/>
            <a:r>
              <a:rPr lang="nl-NL" sz="3600" b="1" dirty="0">
                <a:solidFill>
                  <a:schemeClr val="accent5"/>
                </a:solidFill>
                <a:latin typeface="+mn-lt"/>
                <a:cs typeface="Times New Roman"/>
              </a:rPr>
              <a:t>De inhoud: vijf domeinen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F5C658-78F2-EE27-EB3A-2A1B10EA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979" y="6292327"/>
            <a:ext cx="1594561" cy="47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AE69D-BC48-D921-7BC9-CC15A198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16" y="795338"/>
            <a:ext cx="9943855" cy="56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8E998486-2B44-8FC8-21E1-6DD53F4256A9}"/>
              </a:ext>
            </a:extLst>
          </p:cNvPr>
          <p:cNvSpPr/>
          <p:nvPr/>
        </p:nvSpPr>
        <p:spPr>
          <a:xfrm>
            <a:off x="0" y="-6824"/>
            <a:ext cx="12192000" cy="62227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957F6A5-E0AA-315E-9018-3878C9E0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372" y="859757"/>
            <a:ext cx="9325243" cy="7976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nl-NL" sz="3600" b="1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Initiatieven die bijdragen aan:</a:t>
            </a:r>
            <a:endParaRPr lang="nl-NL" sz="3600" dirty="0">
              <a:solidFill>
                <a:schemeClr val="bg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nl-NL" sz="1050" b="1" dirty="0">
              <a:solidFill>
                <a:schemeClr val="bg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741DEF3-A8A6-EF8F-8838-E523FFBAD7C1}"/>
              </a:ext>
            </a:extLst>
          </p:cNvPr>
          <p:cNvGrpSpPr/>
          <p:nvPr/>
        </p:nvGrpSpPr>
        <p:grpSpPr>
          <a:xfrm>
            <a:off x="732443" y="2216930"/>
            <a:ext cx="10727114" cy="2880000"/>
            <a:chOff x="732443" y="2674129"/>
            <a:chExt cx="10727114" cy="2880000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709B3199-70BE-B337-F4A0-5B47488D9642}"/>
                </a:ext>
              </a:extLst>
            </p:cNvPr>
            <p:cNvGrpSpPr/>
            <p:nvPr/>
          </p:nvGrpSpPr>
          <p:grpSpPr>
            <a:xfrm>
              <a:off x="732443" y="2674129"/>
              <a:ext cx="2880000" cy="2880000"/>
              <a:chOff x="732443" y="2674129"/>
              <a:chExt cx="2880000" cy="2880000"/>
            </a:xfrm>
          </p:grpSpPr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61EF2E85-EF1F-9412-744A-78D20FA2E1F0}"/>
                  </a:ext>
                </a:extLst>
              </p:cNvPr>
              <p:cNvSpPr/>
              <p:nvPr/>
            </p:nvSpPr>
            <p:spPr>
              <a:xfrm>
                <a:off x="732443" y="2674129"/>
                <a:ext cx="2880000" cy="28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02214878-87BE-91C7-6690-A7D89A683CB3}"/>
                  </a:ext>
                </a:extLst>
              </p:cNvPr>
              <p:cNvSpPr txBox="1"/>
              <p:nvPr/>
            </p:nvSpPr>
            <p:spPr>
              <a:xfrm>
                <a:off x="862353" y="3060238"/>
                <a:ext cx="26215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Gezondheid en welbevinden van inwoners</a:t>
                </a:r>
                <a:endParaRPr kumimoji="0" 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4" name="Afbeelding 23" descr="Afbeelding met Lettertype, Graphics, symbool, clipart&#10;&#10;Automatisch gegenereerde beschrijving">
                <a:extLst>
                  <a:ext uri="{FF2B5EF4-FFF2-40B4-BE49-F238E27FC236}">
                    <a16:creationId xmlns:a16="http://schemas.microsoft.com/office/drawing/2014/main" id="{F082364A-38FC-6F8A-8F5E-B99CD3F51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111" y="4062849"/>
                <a:ext cx="1164664" cy="1164664"/>
              </a:xfrm>
              <a:prstGeom prst="rect">
                <a:avLst/>
              </a:prstGeom>
            </p:spPr>
          </p:pic>
        </p:grpSp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CE15CFBE-AC5D-0270-BF25-95DAF2FD7133}"/>
                </a:ext>
              </a:extLst>
            </p:cNvPr>
            <p:cNvGrpSpPr/>
            <p:nvPr/>
          </p:nvGrpSpPr>
          <p:grpSpPr>
            <a:xfrm>
              <a:off x="4656000" y="2674129"/>
              <a:ext cx="2880000" cy="2880000"/>
              <a:chOff x="4656000" y="2674129"/>
              <a:chExt cx="2880000" cy="2880000"/>
            </a:xfrm>
          </p:grpSpPr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4961B87-F484-08F0-25F8-C4B59389524D}"/>
                  </a:ext>
                </a:extLst>
              </p:cNvPr>
              <p:cNvSpPr/>
              <p:nvPr/>
            </p:nvSpPr>
            <p:spPr>
              <a:xfrm>
                <a:off x="4656000" y="2674129"/>
                <a:ext cx="2880000" cy="28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43106A-AB0C-993A-969D-81E14015489A}"/>
                  </a:ext>
                </a:extLst>
              </p:cNvPr>
              <p:cNvSpPr txBox="1"/>
              <p:nvPr/>
            </p:nvSpPr>
            <p:spPr>
              <a:xfrm>
                <a:off x="4905769" y="3222355"/>
                <a:ext cx="23804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 transformatie van zorg naar gezondheid </a:t>
                </a:r>
                <a:endParaRPr kumimoji="0" 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9" name="Afbeelding 28" descr="Afbeelding met Graphics, symbool, Lettertype, ontwerp&#10;&#10;Automatisch gegenereerde beschrijving">
                <a:extLst>
                  <a:ext uri="{FF2B5EF4-FFF2-40B4-BE49-F238E27FC236}">
                    <a16:creationId xmlns:a16="http://schemas.microsoft.com/office/drawing/2014/main" id="{E35BE99A-6354-78DB-4851-9679634EF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0120" y="4051801"/>
                <a:ext cx="1091748" cy="1091748"/>
              </a:xfrm>
              <a:prstGeom prst="rect">
                <a:avLst/>
              </a:prstGeom>
            </p:spPr>
          </p:pic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110ED18F-118A-73FD-A44F-8873186D207D}"/>
                </a:ext>
              </a:extLst>
            </p:cNvPr>
            <p:cNvGrpSpPr/>
            <p:nvPr/>
          </p:nvGrpSpPr>
          <p:grpSpPr>
            <a:xfrm>
              <a:off x="8579557" y="2674129"/>
              <a:ext cx="2880000" cy="2880000"/>
              <a:chOff x="8579557" y="2674129"/>
              <a:chExt cx="2880000" cy="2880000"/>
            </a:xfrm>
          </p:grpSpPr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9A6386D4-CC10-3773-DB58-8159878BE996}"/>
                  </a:ext>
                </a:extLst>
              </p:cNvPr>
              <p:cNvSpPr/>
              <p:nvPr/>
            </p:nvSpPr>
            <p:spPr>
              <a:xfrm>
                <a:off x="8579557" y="2674129"/>
                <a:ext cx="2880000" cy="288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4F6903C0-D6BB-8E94-7BE6-63B4D5DF3C34}"/>
                  </a:ext>
                </a:extLst>
              </p:cNvPr>
              <p:cNvSpPr txBox="1"/>
              <p:nvPr/>
            </p:nvSpPr>
            <p:spPr>
              <a:xfrm>
                <a:off x="8801753" y="3222355"/>
                <a:ext cx="24356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Ondersteuning en zorg slimmer organiseren</a:t>
                </a:r>
                <a:endParaRPr kumimoji="0" 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2" name="Afbeelding 31" descr="Afbeelding met symbool, clipart, Graphics, Lettertype&#10;&#10;Automatisch gegenereerde beschrijving">
                <a:extLst>
                  <a:ext uri="{FF2B5EF4-FFF2-40B4-BE49-F238E27FC236}">
                    <a16:creationId xmlns:a16="http://schemas.microsoft.com/office/drawing/2014/main" id="{A4311319-BE55-7D3A-9267-8849DFD01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0490" y="4128490"/>
                <a:ext cx="938132" cy="938132"/>
              </a:xfrm>
              <a:prstGeom prst="rect">
                <a:avLst/>
              </a:prstGeom>
            </p:spPr>
          </p:pic>
        </p:grp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B20B6209-D665-1CDD-8CA7-3FF767E5F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9979" y="6292327"/>
            <a:ext cx="1594561" cy="47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C93BB8-1C55-1479-5FC5-01C038C74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" y="-93945"/>
            <a:ext cx="12191832" cy="69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3A32D51-B373-B542-2C64-DFD054A91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58974"/>
            <a:ext cx="11573197" cy="89294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nl-NL" sz="3600" b="1" dirty="0">
                <a:solidFill>
                  <a:schemeClr val="accent5"/>
                </a:solidFill>
                <a:latin typeface="+mn-lt"/>
                <a:ea typeface="+mj-ea"/>
                <a:cs typeface="Times New Roman"/>
              </a:rPr>
              <a:t>De vervolgstappen: Planning Q1 &amp; Q2 2024 (hoofdlijnen) 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99071F2-F78A-A860-3C0C-BFE108011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02A62-2CEE-4F44-83C8-824DBB53794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F50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EAEB34-FC2F-AE39-0CE5-5A18D4C466A3}"/>
              </a:ext>
            </a:extLst>
          </p:cNvPr>
          <p:cNvSpPr txBox="1"/>
          <p:nvPr/>
        </p:nvSpPr>
        <p:spPr>
          <a:xfrm>
            <a:off x="4668169" y="547067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2CBC98F-47AA-6367-3B8E-03F1BC954A6F}"/>
              </a:ext>
            </a:extLst>
          </p:cNvPr>
          <p:cNvSpPr txBox="1"/>
          <p:nvPr/>
        </p:nvSpPr>
        <p:spPr>
          <a:xfrm>
            <a:off x="5331031" y="547067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331F33-14BA-78E3-1D81-2BC95442B388}"/>
              </a:ext>
            </a:extLst>
          </p:cNvPr>
          <p:cNvSpPr txBox="1"/>
          <p:nvPr/>
        </p:nvSpPr>
        <p:spPr>
          <a:xfrm>
            <a:off x="6003511" y="547067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990A722-1A30-6E24-B6F9-62D4C85EE7D4}"/>
              </a:ext>
            </a:extLst>
          </p:cNvPr>
          <p:cNvSpPr txBox="1"/>
          <p:nvPr/>
        </p:nvSpPr>
        <p:spPr>
          <a:xfrm>
            <a:off x="6775377" y="5470676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7046A6F-402F-5558-BECA-671F6A554F82}"/>
              </a:ext>
            </a:extLst>
          </p:cNvPr>
          <p:cNvSpPr txBox="1"/>
          <p:nvPr/>
        </p:nvSpPr>
        <p:spPr>
          <a:xfrm>
            <a:off x="7457475" y="547067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565FA89-54FF-78BB-086C-EF65AA02AFE5}"/>
              </a:ext>
            </a:extLst>
          </p:cNvPr>
          <p:cNvSpPr txBox="1"/>
          <p:nvPr/>
        </p:nvSpPr>
        <p:spPr>
          <a:xfrm>
            <a:off x="8170029" y="547067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21470FF-3CBC-B3CE-9FD9-E22AD7E082F6}"/>
              </a:ext>
            </a:extLst>
          </p:cNvPr>
          <p:cNvSpPr txBox="1"/>
          <p:nvPr/>
        </p:nvSpPr>
        <p:spPr>
          <a:xfrm>
            <a:off x="8832891" y="547067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97923AC-74F3-A40F-96AB-72549DF20ABD}"/>
              </a:ext>
            </a:extLst>
          </p:cNvPr>
          <p:cNvSpPr txBox="1"/>
          <p:nvPr/>
        </p:nvSpPr>
        <p:spPr>
          <a:xfrm>
            <a:off x="9436439" y="547067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117B96D-FC4D-3772-1D1F-10229D35EA45}"/>
              </a:ext>
            </a:extLst>
          </p:cNvPr>
          <p:cNvSpPr txBox="1"/>
          <p:nvPr/>
        </p:nvSpPr>
        <p:spPr>
          <a:xfrm>
            <a:off x="1920381" y="2571065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Pilotwijken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EE1161F-1389-7F27-CBFA-AF4F5BDFDE36}"/>
              </a:ext>
            </a:extLst>
          </p:cNvPr>
          <p:cNvSpPr txBox="1"/>
          <p:nvPr/>
        </p:nvSpPr>
        <p:spPr>
          <a:xfrm>
            <a:off x="1623826" y="4675649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Communicatie</a:t>
            </a:r>
          </a:p>
        </p:txBody>
      </p:sp>
      <p:grpSp>
        <p:nvGrpSpPr>
          <p:cNvPr id="46" name="Groep 45">
            <a:extLst>
              <a:ext uri="{FF2B5EF4-FFF2-40B4-BE49-F238E27FC236}">
                <a16:creationId xmlns:a16="http://schemas.microsoft.com/office/drawing/2014/main" id="{8732D993-E276-5B97-735F-64CA3D9461C4}"/>
              </a:ext>
            </a:extLst>
          </p:cNvPr>
          <p:cNvGrpSpPr/>
          <p:nvPr/>
        </p:nvGrpSpPr>
        <p:grpSpPr>
          <a:xfrm>
            <a:off x="5462169" y="3087748"/>
            <a:ext cx="1023256" cy="646331"/>
            <a:chOff x="4250690" y="3554201"/>
            <a:chExt cx="1023256" cy="646331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E9A92F7C-BA3B-95B5-CC5C-04BBC7123FF3}"/>
                </a:ext>
              </a:extLst>
            </p:cNvPr>
            <p:cNvSpPr/>
            <p:nvPr/>
          </p:nvSpPr>
          <p:spPr>
            <a:xfrm>
              <a:off x="4285751" y="3606518"/>
              <a:ext cx="939074" cy="541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F60F928C-4EF3-AB5A-F962-8D7D15BC80F6}"/>
                </a:ext>
              </a:extLst>
            </p:cNvPr>
            <p:cNvSpPr txBox="1"/>
            <p:nvPr/>
          </p:nvSpPr>
          <p:spPr>
            <a:xfrm>
              <a:off x="4250690" y="3554201"/>
              <a:ext cx="1023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Besluit over selectie pilotwijken</a:t>
              </a:r>
            </a:p>
          </p:txBody>
        </p: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FB45CBE1-E477-1F8D-80B6-D7B18FB9B59D}"/>
              </a:ext>
            </a:extLst>
          </p:cNvPr>
          <p:cNvSpPr txBox="1"/>
          <p:nvPr/>
        </p:nvSpPr>
        <p:spPr>
          <a:xfrm>
            <a:off x="1789445" y="1786396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Planvorming </a:t>
            </a: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0CDAB501-EF0A-E240-4444-1C6FD1AED5A9}"/>
              </a:ext>
            </a:extLst>
          </p:cNvPr>
          <p:cNvGrpSpPr/>
          <p:nvPr/>
        </p:nvGrpSpPr>
        <p:grpSpPr>
          <a:xfrm>
            <a:off x="3588873" y="1700957"/>
            <a:ext cx="955188" cy="541698"/>
            <a:chOff x="2383914" y="4389043"/>
            <a:chExt cx="955188" cy="541698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06D827C6-5EEE-D7C1-BBCF-C917E129E668}"/>
                </a:ext>
              </a:extLst>
            </p:cNvPr>
            <p:cNvSpPr/>
            <p:nvPr/>
          </p:nvSpPr>
          <p:spPr>
            <a:xfrm>
              <a:off x="2383914" y="4389043"/>
              <a:ext cx="955188" cy="54169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1C807BB0-D3D1-E204-7480-B4C3339C2707}"/>
                </a:ext>
              </a:extLst>
            </p:cNvPr>
            <p:cNvSpPr txBox="1"/>
            <p:nvPr/>
          </p:nvSpPr>
          <p:spPr>
            <a:xfrm>
              <a:off x="2387882" y="4521392"/>
              <a:ext cx="786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PvA </a:t>
              </a:r>
            </a:p>
          </p:txBody>
        </p:sp>
      </p:grpSp>
      <p:sp>
        <p:nvSpPr>
          <p:cNvPr id="48" name="Rechthoek 47">
            <a:extLst>
              <a:ext uri="{FF2B5EF4-FFF2-40B4-BE49-F238E27FC236}">
                <a16:creationId xmlns:a16="http://schemas.microsoft.com/office/drawing/2014/main" id="{87F54C29-0CB7-437A-9541-4D9AEAF00B11}"/>
              </a:ext>
            </a:extLst>
          </p:cNvPr>
          <p:cNvSpPr/>
          <p:nvPr/>
        </p:nvSpPr>
        <p:spPr>
          <a:xfrm>
            <a:off x="4665103" y="1700957"/>
            <a:ext cx="3849107" cy="5416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9221E83-4EB3-436B-9747-EF787C0B3219}"/>
              </a:ext>
            </a:extLst>
          </p:cNvPr>
          <p:cNvSpPr txBox="1"/>
          <p:nvPr/>
        </p:nvSpPr>
        <p:spPr>
          <a:xfrm>
            <a:off x="4662038" y="1828779"/>
            <a:ext cx="361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Opstellen transformatieplan / programmaplan 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500ADC9D-EC82-DDFD-C9B8-D0CA8933211D}"/>
              </a:ext>
            </a:extLst>
          </p:cNvPr>
          <p:cNvSpPr txBox="1"/>
          <p:nvPr/>
        </p:nvSpPr>
        <p:spPr>
          <a:xfrm>
            <a:off x="6996696" y="584686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1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957D2A5D-F035-3FA2-F583-CBA327BE813C}"/>
              </a:ext>
            </a:extLst>
          </p:cNvPr>
          <p:cNvSpPr/>
          <p:nvPr/>
        </p:nvSpPr>
        <p:spPr>
          <a:xfrm>
            <a:off x="8628459" y="1700957"/>
            <a:ext cx="1278122" cy="5416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5B17892C-F6B2-C946-3838-46B0A49C3B68}"/>
              </a:ext>
            </a:extLst>
          </p:cNvPr>
          <p:cNvSpPr txBox="1"/>
          <p:nvPr/>
        </p:nvSpPr>
        <p:spPr>
          <a:xfrm>
            <a:off x="8628459" y="1654386"/>
            <a:ext cx="144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Uitvoering conform programmaplan</a:t>
            </a: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363F5DB1-E827-D906-C447-67052D08007B}"/>
              </a:ext>
            </a:extLst>
          </p:cNvPr>
          <p:cNvGrpSpPr/>
          <p:nvPr/>
        </p:nvGrpSpPr>
        <p:grpSpPr>
          <a:xfrm>
            <a:off x="3344568" y="2440418"/>
            <a:ext cx="1202558" cy="646331"/>
            <a:chOff x="1950677" y="2929070"/>
            <a:chExt cx="1202558" cy="646331"/>
          </a:xfrm>
        </p:grpSpPr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1D49FE9D-B692-AFBB-5C47-9494C65A14EE}"/>
                </a:ext>
              </a:extLst>
            </p:cNvPr>
            <p:cNvSpPr/>
            <p:nvPr/>
          </p:nvSpPr>
          <p:spPr>
            <a:xfrm>
              <a:off x="1950677" y="2977076"/>
              <a:ext cx="1196178" cy="541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C986C677-E4D5-F3C5-653B-D7306D2DEE1F}"/>
                </a:ext>
              </a:extLst>
            </p:cNvPr>
            <p:cNvSpPr txBox="1"/>
            <p:nvPr/>
          </p:nvSpPr>
          <p:spPr>
            <a:xfrm>
              <a:off x="1976915" y="2929070"/>
              <a:ext cx="1176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Opdracht-formulering projectleiders</a:t>
              </a: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398A7ED9-4282-0D79-C572-BD075D185950}"/>
              </a:ext>
            </a:extLst>
          </p:cNvPr>
          <p:cNvGrpSpPr/>
          <p:nvPr/>
        </p:nvGrpSpPr>
        <p:grpSpPr>
          <a:xfrm>
            <a:off x="4665103" y="2494192"/>
            <a:ext cx="1244184" cy="541698"/>
            <a:chOff x="3473301" y="2977076"/>
            <a:chExt cx="1244184" cy="541698"/>
          </a:xfrm>
        </p:grpSpPr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A2E32165-52CE-C445-9ED2-64889379F7E6}"/>
                </a:ext>
              </a:extLst>
            </p:cNvPr>
            <p:cNvSpPr/>
            <p:nvPr/>
          </p:nvSpPr>
          <p:spPr>
            <a:xfrm>
              <a:off x="3473301" y="2977076"/>
              <a:ext cx="1238742" cy="541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FB696A9E-EE77-60C5-986E-C429D7004B68}"/>
                </a:ext>
              </a:extLst>
            </p:cNvPr>
            <p:cNvSpPr txBox="1"/>
            <p:nvPr/>
          </p:nvSpPr>
          <p:spPr>
            <a:xfrm>
              <a:off x="3494467" y="3023087"/>
              <a:ext cx="1223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Verkenning pilotwijken </a:t>
              </a: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D91990A7-F2E5-3341-7A8D-B4EC1E9ABF28}"/>
              </a:ext>
            </a:extLst>
          </p:cNvPr>
          <p:cNvGrpSpPr/>
          <p:nvPr/>
        </p:nvGrpSpPr>
        <p:grpSpPr>
          <a:xfrm>
            <a:off x="6022579" y="2501540"/>
            <a:ext cx="1265223" cy="541698"/>
            <a:chOff x="4830777" y="2984424"/>
            <a:chExt cx="1265223" cy="541698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593059CB-FECF-00E1-BA25-C0D7680F5EFF}"/>
                </a:ext>
              </a:extLst>
            </p:cNvPr>
            <p:cNvSpPr/>
            <p:nvPr/>
          </p:nvSpPr>
          <p:spPr>
            <a:xfrm>
              <a:off x="4882487" y="2984424"/>
              <a:ext cx="1176320" cy="541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DA44CE7E-5826-65AF-1750-6C12F38384B6}"/>
                </a:ext>
              </a:extLst>
            </p:cNvPr>
            <p:cNvSpPr txBox="1"/>
            <p:nvPr/>
          </p:nvSpPr>
          <p:spPr>
            <a:xfrm>
              <a:off x="4830777" y="3021367"/>
              <a:ext cx="1265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1.0. versie plan voor de wijk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D5BAC58B-5858-DF06-7ED0-7173DB48DE77}"/>
              </a:ext>
            </a:extLst>
          </p:cNvPr>
          <p:cNvGrpSpPr/>
          <p:nvPr/>
        </p:nvGrpSpPr>
        <p:grpSpPr>
          <a:xfrm>
            <a:off x="7400469" y="2514229"/>
            <a:ext cx="2509176" cy="541698"/>
            <a:chOff x="6208667" y="2997113"/>
            <a:chExt cx="2509176" cy="541698"/>
          </a:xfrm>
        </p:grpSpPr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F44DE766-BDE5-B99A-6AF0-2D84BE7D3730}"/>
                </a:ext>
              </a:extLst>
            </p:cNvPr>
            <p:cNvSpPr/>
            <p:nvPr/>
          </p:nvSpPr>
          <p:spPr>
            <a:xfrm>
              <a:off x="6208667" y="2997113"/>
              <a:ext cx="2509176" cy="54169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88F6E978-E25A-9AF4-0F7A-5B426C9ED0A1}"/>
                </a:ext>
              </a:extLst>
            </p:cNvPr>
            <p:cNvSpPr txBox="1"/>
            <p:nvPr/>
          </p:nvSpPr>
          <p:spPr>
            <a:xfrm>
              <a:off x="6225421" y="3041914"/>
              <a:ext cx="1176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Opstart implementatie</a:t>
              </a:r>
            </a:p>
          </p:txBody>
        </p:sp>
      </p:grpSp>
      <p:sp>
        <p:nvSpPr>
          <p:cNvPr id="65" name="Rechthoek 64">
            <a:extLst>
              <a:ext uri="{FF2B5EF4-FFF2-40B4-BE49-F238E27FC236}">
                <a16:creationId xmlns:a16="http://schemas.microsoft.com/office/drawing/2014/main" id="{D7EF4633-D457-E11E-E873-94E854621046}"/>
              </a:ext>
            </a:extLst>
          </p:cNvPr>
          <p:cNvSpPr/>
          <p:nvPr/>
        </p:nvSpPr>
        <p:spPr>
          <a:xfrm>
            <a:off x="4665103" y="4639789"/>
            <a:ext cx="5244542" cy="54169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2E043BEF-0E5A-36C4-31B9-0332B3118E5C}"/>
              </a:ext>
            </a:extLst>
          </p:cNvPr>
          <p:cNvSpPr txBox="1"/>
          <p:nvPr/>
        </p:nvSpPr>
        <p:spPr>
          <a:xfrm>
            <a:off x="4665103" y="4772138"/>
            <a:ext cx="5121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Communicatie: stakeholdermanagement, nieuwsbrief, website, etc. 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05C25CE0-EC86-F3CD-DC2F-766078A8FB6C}"/>
              </a:ext>
            </a:extLst>
          </p:cNvPr>
          <p:cNvSpPr txBox="1"/>
          <p:nvPr/>
        </p:nvSpPr>
        <p:spPr>
          <a:xfrm>
            <a:off x="1793744" y="4011139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5F50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</a:p>
        </p:txBody>
      </p:sp>
      <p:grpSp>
        <p:nvGrpSpPr>
          <p:cNvPr id="68" name="Groep 67">
            <a:extLst>
              <a:ext uri="{FF2B5EF4-FFF2-40B4-BE49-F238E27FC236}">
                <a16:creationId xmlns:a16="http://schemas.microsoft.com/office/drawing/2014/main" id="{FD5A862C-2EB2-F379-9EF0-16D078A18D43}"/>
              </a:ext>
            </a:extLst>
          </p:cNvPr>
          <p:cNvGrpSpPr/>
          <p:nvPr/>
        </p:nvGrpSpPr>
        <p:grpSpPr>
          <a:xfrm>
            <a:off x="3183574" y="3901725"/>
            <a:ext cx="2188553" cy="541698"/>
            <a:chOff x="1950676" y="1682516"/>
            <a:chExt cx="2188553" cy="541698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16663903-D840-D358-2C05-56C7C157D15F}"/>
                </a:ext>
              </a:extLst>
            </p:cNvPr>
            <p:cNvSpPr/>
            <p:nvPr/>
          </p:nvSpPr>
          <p:spPr>
            <a:xfrm>
              <a:off x="1950676" y="1682516"/>
              <a:ext cx="2188553" cy="54169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D0F00A9A-21C8-92E1-74D0-2B6DA35F983A}"/>
                </a:ext>
              </a:extLst>
            </p:cNvPr>
            <p:cNvSpPr txBox="1"/>
            <p:nvPr/>
          </p:nvSpPr>
          <p:spPr>
            <a:xfrm>
              <a:off x="1970534" y="1725742"/>
              <a:ext cx="2168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Inrichten governance (besluit partijen, niveaus, werkwijze)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0647DAD6-4FB4-F7C8-F5E3-4C23A5B59806}"/>
              </a:ext>
            </a:extLst>
          </p:cNvPr>
          <p:cNvGrpSpPr/>
          <p:nvPr/>
        </p:nvGrpSpPr>
        <p:grpSpPr>
          <a:xfrm>
            <a:off x="5462169" y="3856581"/>
            <a:ext cx="1175352" cy="646331"/>
            <a:chOff x="3951871" y="2303246"/>
            <a:chExt cx="1175352" cy="646331"/>
          </a:xfrm>
        </p:grpSpPr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539929DE-3388-0AA0-E5D5-811A027AD05A}"/>
                </a:ext>
              </a:extLst>
            </p:cNvPr>
            <p:cNvSpPr/>
            <p:nvPr/>
          </p:nvSpPr>
          <p:spPr>
            <a:xfrm>
              <a:off x="3986931" y="2347122"/>
              <a:ext cx="939075" cy="54169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82EA7503-AE9E-0AB5-4940-4DE96BF989A9}"/>
                </a:ext>
              </a:extLst>
            </p:cNvPr>
            <p:cNvSpPr txBox="1"/>
            <p:nvPr/>
          </p:nvSpPr>
          <p:spPr>
            <a:xfrm>
              <a:off x="3951871" y="2303246"/>
              <a:ext cx="1175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nl-NL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stuurgroep-bijeenkomst</a:t>
              </a:r>
            </a:p>
          </p:txBody>
        </p:sp>
      </p:grpSp>
      <p:cxnSp>
        <p:nvCxnSpPr>
          <p:cNvPr id="80" name="Rechte verbindingslijn met pijl 79">
            <a:extLst>
              <a:ext uri="{FF2B5EF4-FFF2-40B4-BE49-F238E27FC236}">
                <a16:creationId xmlns:a16="http://schemas.microsoft.com/office/drawing/2014/main" id="{DB38E3B7-CA14-7536-DCED-6321DBCED107}"/>
              </a:ext>
            </a:extLst>
          </p:cNvPr>
          <p:cNvCxnSpPr/>
          <p:nvPr/>
        </p:nvCxnSpPr>
        <p:spPr>
          <a:xfrm>
            <a:off x="6698513" y="2242655"/>
            <a:ext cx="0" cy="24576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met pijl 81">
            <a:extLst>
              <a:ext uri="{FF2B5EF4-FFF2-40B4-BE49-F238E27FC236}">
                <a16:creationId xmlns:a16="http://schemas.microsoft.com/office/drawing/2014/main" id="{208C248E-EB05-7EE8-35BC-E01BD9BA1F9D}"/>
              </a:ext>
            </a:extLst>
          </p:cNvPr>
          <p:cNvCxnSpPr/>
          <p:nvPr/>
        </p:nvCxnSpPr>
        <p:spPr>
          <a:xfrm>
            <a:off x="7984345" y="2257827"/>
            <a:ext cx="0" cy="24576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met pijl 82">
            <a:extLst>
              <a:ext uri="{FF2B5EF4-FFF2-40B4-BE49-F238E27FC236}">
                <a16:creationId xmlns:a16="http://schemas.microsoft.com/office/drawing/2014/main" id="{B7556008-2C7C-4439-F498-6B1B1C636B9D}"/>
              </a:ext>
            </a:extLst>
          </p:cNvPr>
          <p:cNvCxnSpPr/>
          <p:nvPr/>
        </p:nvCxnSpPr>
        <p:spPr>
          <a:xfrm>
            <a:off x="9270176" y="2257827"/>
            <a:ext cx="0" cy="24576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chte verbindingslijn met pijl 83">
            <a:extLst>
              <a:ext uri="{FF2B5EF4-FFF2-40B4-BE49-F238E27FC236}">
                <a16:creationId xmlns:a16="http://schemas.microsoft.com/office/drawing/2014/main" id="{075F6B00-619D-04DE-61A7-1D23C8A45477}"/>
              </a:ext>
            </a:extLst>
          </p:cNvPr>
          <p:cNvCxnSpPr/>
          <p:nvPr/>
        </p:nvCxnSpPr>
        <p:spPr>
          <a:xfrm>
            <a:off x="6003511" y="3681763"/>
            <a:ext cx="0" cy="24576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0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B20013E-0758-CBAF-DA8F-8CE9F3E166DB}"/>
              </a:ext>
            </a:extLst>
          </p:cNvPr>
          <p:cNvSpPr/>
          <p:nvPr/>
        </p:nvSpPr>
        <p:spPr>
          <a:xfrm>
            <a:off x="0" y="1531193"/>
            <a:ext cx="12192000" cy="3870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C4CDE9-D106-1272-1124-251D9B44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/>
                </a:solidFill>
                <a:latin typeface="+mn-lt"/>
                <a:cs typeface="Times New Roman"/>
              </a:rPr>
              <a:t>Vragen, goede ideeën, opmerkingen?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67F3DB-A5F6-C14C-9128-8E2A3F57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587436" y="1752533"/>
            <a:ext cx="2353239" cy="23532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26" name="Picture 2" descr="Hanneke Beerens - Opera Consultancy - Opera Consultancy">
            <a:extLst>
              <a:ext uri="{FF2B5EF4-FFF2-40B4-BE49-F238E27FC236}">
                <a16:creationId xmlns:a16="http://schemas.microsoft.com/office/drawing/2014/main" id="{99FEFABD-0CEC-2381-160A-4CBBA24A1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7"/>
          <a:stretch/>
        </p:blipFill>
        <p:spPr bwMode="auto">
          <a:xfrm>
            <a:off x="4425561" y="1751372"/>
            <a:ext cx="2335990" cy="23544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F2854EE-AC47-B3A9-0C07-A0A2AB74D25E}"/>
              </a:ext>
            </a:extLst>
          </p:cNvPr>
          <p:cNvSpPr txBox="1"/>
          <p:nvPr/>
        </p:nvSpPr>
        <p:spPr>
          <a:xfrm>
            <a:off x="174452" y="4250275"/>
            <a:ext cx="317920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EDB3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Thomas Gelissen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Kwartiermaker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PlusWIJken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Thomas@publiconadvies.nl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68FEE8-48ED-DA6A-4F7A-94C91B840BC0}"/>
              </a:ext>
            </a:extLst>
          </p:cNvPr>
          <p:cNvSpPr txBox="1"/>
          <p:nvPr/>
        </p:nvSpPr>
        <p:spPr>
          <a:xfrm>
            <a:off x="3665475" y="4250275"/>
            <a:ext cx="385616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EDB3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Hanneke Beerens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Senior consultant Opera Consultancy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hanneke.beerens@operaconsultancy.nl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6EB879D-E2D2-7304-462D-02CE41A245CF}"/>
              </a:ext>
            </a:extLst>
          </p:cNvPr>
          <p:cNvSpPr txBox="1"/>
          <p:nvPr/>
        </p:nvSpPr>
        <p:spPr>
          <a:xfrm>
            <a:off x="7833452" y="4250275"/>
            <a:ext cx="4292085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EDB3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Jorn van Harwegen den Breems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Programmamanager Robuust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j.van.harwegen.den.breems@rosrobuust.nl</a:t>
            </a:r>
          </a:p>
        </p:txBody>
      </p:sp>
      <p:pic>
        <p:nvPicPr>
          <p:cNvPr id="1028" name="Picture 4" descr="Jorn van Harwegen den Breems">
            <a:extLst>
              <a:ext uri="{FF2B5EF4-FFF2-40B4-BE49-F238E27FC236}">
                <a16:creationId xmlns:a16="http://schemas.microsoft.com/office/drawing/2014/main" id="{0FF98693-701A-8C66-B20C-3445B2285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7" r="38692"/>
          <a:stretch/>
        </p:blipFill>
        <p:spPr bwMode="auto">
          <a:xfrm>
            <a:off x="8809394" y="1751372"/>
            <a:ext cx="2340200" cy="23544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F92341B-654D-0A22-297D-0395551568D8}"/>
              </a:ext>
            </a:extLst>
          </p:cNvPr>
          <p:cNvSpPr txBox="1"/>
          <p:nvPr/>
        </p:nvSpPr>
        <p:spPr>
          <a:xfrm>
            <a:off x="2328526" y="6020825"/>
            <a:ext cx="142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06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PlusWIJken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206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91B465B-A9AD-C076-D45F-4CA759074AC3}"/>
              </a:ext>
            </a:extLst>
          </p:cNvPr>
          <p:cNvSpPr txBox="1"/>
          <p:nvPr/>
        </p:nvSpPr>
        <p:spPr>
          <a:xfrm>
            <a:off x="5756126" y="6020825"/>
            <a:ext cx="515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206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www.mijnlevengezond.nl/initiatieven/pluswijken</a:t>
            </a:r>
          </a:p>
        </p:txBody>
      </p:sp>
      <p:pic>
        <p:nvPicPr>
          <p:cNvPr id="15" name="Afbeelding 14" descr="Afbeelding met logo, symbool, Lettertype, Graphics&#10;&#10;Automatisch gegenereerde beschrijving">
            <a:extLst>
              <a:ext uri="{FF2B5EF4-FFF2-40B4-BE49-F238E27FC236}">
                <a16:creationId xmlns:a16="http://schemas.microsoft.com/office/drawing/2014/main" id="{A713433F-23F7-0C6A-8680-A31964C8E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2" y="5812299"/>
            <a:ext cx="786384" cy="786384"/>
          </a:xfrm>
          <a:prstGeom prst="rect">
            <a:avLst/>
          </a:prstGeom>
        </p:spPr>
      </p:pic>
      <p:pic>
        <p:nvPicPr>
          <p:cNvPr id="19" name="Afbeelding 18" descr="Afbeelding met symbool, cirkel, Symmetrie, kunst&#10;&#10;Automatisch gegenereerde beschrijving">
            <a:extLst>
              <a:ext uri="{FF2B5EF4-FFF2-40B4-BE49-F238E27FC236}">
                <a16:creationId xmlns:a16="http://schemas.microsoft.com/office/drawing/2014/main" id="{8334D55D-8451-6D26-0EB1-E91342C17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66" y="5812299"/>
            <a:ext cx="786384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828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386</Words>
  <Application>Microsoft Office PowerPoint</Application>
  <PresentationFormat>Breedbeeld</PresentationFormat>
  <Paragraphs>70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Hiragino Kaku Gothic Pro W3</vt:lpstr>
      <vt:lpstr>Times New Roman</vt:lpstr>
      <vt:lpstr>Trebuchet MS</vt:lpstr>
      <vt:lpstr>Kantoorthema</vt:lpstr>
      <vt:lpstr>PowerPoint-presentatie</vt:lpstr>
      <vt:lpstr>Agenda </vt:lpstr>
      <vt:lpstr>Waar staan we </vt:lpstr>
      <vt:lpstr>Waar staan we </vt:lpstr>
      <vt:lpstr>De inhoud: drie ambities</vt:lpstr>
      <vt:lpstr>De inhoud: vijf domeinen</vt:lpstr>
      <vt:lpstr>PowerPoint-presentatie</vt:lpstr>
      <vt:lpstr>PowerPoint-presentatie</vt:lpstr>
      <vt:lpstr>Vragen, goede ideeën, opmerkingen?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Catrien Verhoeven</dc:creator>
  <cp:lastModifiedBy>Catrien Verhoeven</cp:lastModifiedBy>
  <cp:revision>1</cp:revision>
  <dcterms:created xsi:type="dcterms:W3CDTF">2024-03-13T09:41:25Z</dcterms:created>
  <dcterms:modified xsi:type="dcterms:W3CDTF">2024-03-13T09:52:43Z</dcterms:modified>
</cp:coreProperties>
</file>