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147470484" r:id="rId2"/>
    <p:sldId id="1150" r:id="rId3"/>
    <p:sldId id="2147376338" r:id="rId4"/>
    <p:sldId id="1151" r:id="rId5"/>
    <p:sldId id="2147376340" r:id="rId6"/>
    <p:sldId id="1156" r:id="rId7"/>
    <p:sldId id="115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F6D20-7DCA-4B08-BAD0-870A77C31B01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425BA-5CE9-4DE5-9FCC-6E0CA6089B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12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Vertrekredenen (werkdruk, werkinhoud, </a:t>
            </a:r>
            <a:r>
              <a:rPr lang="nl-NL" dirty="0" err="1"/>
              <a:t>carriere</a:t>
            </a:r>
            <a:r>
              <a:rPr lang="nl-NL" dirty="0"/>
              <a:t> kansen, flexibiliteit, autonomie) </a:t>
            </a:r>
            <a:endParaRPr lang="de-D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566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DAB10-A120-2840-A427-A2915F85D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566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1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Vertrekredenen (werkdruk, werkinhoud, </a:t>
            </a:r>
            <a:r>
              <a:rPr lang="nl-NL" dirty="0" err="1"/>
              <a:t>carriere</a:t>
            </a:r>
            <a:r>
              <a:rPr lang="nl-NL" dirty="0"/>
              <a:t> kansen, flexibiliteit, autonomie) </a:t>
            </a:r>
            <a:endParaRPr lang="de-D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566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DAB10-A120-2840-A427-A2915F85D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566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36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Vertrekredenen (werkdruk, werkinhoud, </a:t>
            </a:r>
            <a:r>
              <a:rPr lang="nl-NL" dirty="0" err="1"/>
              <a:t>carriere</a:t>
            </a:r>
            <a:r>
              <a:rPr lang="nl-NL" dirty="0"/>
              <a:t> kansen, flexibiliteit, autonomie) </a:t>
            </a:r>
            <a:endParaRPr lang="de-D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566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DAB10-A120-2840-A427-A2915F85D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566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65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566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DAB10-A120-2840-A427-A2915F85D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566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82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D76A0-C1F9-9B66-E2EB-7B423875B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26E120-B3D9-1CEF-CF51-40CB53372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5983D0-7AE5-E286-DFE9-631C1091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3541-BAD5-4DE4-84F3-9A7CF950B075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C28710-00B0-EA0F-D32A-607AF010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DA4427-D0C8-E7EC-0548-FD8BA207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A656-ED51-4F5C-B2BD-5CDEB79D7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94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52543-55A6-6A7F-EB60-A7FDA30C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EE25D43-416A-3D7A-F2E1-DA69EB41F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C02CB9-FAF3-F15D-60FE-0B2237B8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3541-BAD5-4DE4-84F3-9A7CF950B075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74CBA3-8601-907E-F8C3-2F073E09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396693-7976-964F-10C6-202EE764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A656-ED51-4F5C-B2BD-5CDEB79D7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36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36F3563-6F4D-B859-C718-9F2A723DC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2FC3922-1BE8-C681-BFF8-2E98FC542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C5E164-A077-781C-6F88-352F9978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3541-BAD5-4DE4-84F3-9A7CF950B075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BF780D-DA76-04D6-FB09-441D8F16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BF4616-2D03-4AF8-00D7-B28B63D9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A656-ED51-4F5C-B2BD-5CDEB79D7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05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8CB13-A143-FE11-55F1-5E553D4E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55C1C8-57CA-9682-4F9D-33DD4F46B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B77DFD-43A3-2EEC-A117-F2EC7C9E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3541-BAD5-4DE4-84F3-9A7CF950B075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972C7B-C194-60A1-C18E-F2A20A934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78FEBA-6C72-9567-642B-81606F6B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A656-ED51-4F5C-B2BD-5CDEB79D7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83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B724F-8A58-74A4-4A99-420D0F8F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10BCA8-4389-4409-7255-19C783464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428DA6-6F3A-96D7-2526-0AF02BDC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3541-BAD5-4DE4-84F3-9A7CF950B075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41CA10-DF0B-EED4-BFF0-BF1958F4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FFF01B-399B-CA44-F8DF-8C5BDBAA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A656-ED51-4F5C-B2BD-5CDEB79D7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3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1874E-E37B-D1E0-C6B3-80393CF0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16E73A-0791-AA59-DAAC-A0A97914D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4553A9-1D09-A177-2FBB-4C5E6FC3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936799-B10C-C45F-DE90-DCA402D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3541-BAD5-4DE4-84F3-9A7CF950B075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49468B-961E-AD8C-D845-94DB3585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345DBD-8856-4D6E-C2FE-44FCA78D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A656-ED51-4F5C-B2BD-5CDEB79D7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84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23736-9CBC-48A3-A3E7-2506083F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343D97-FF02-6871-73C4-C933B6B81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E3192E-C781-898F-1631-B7A43D968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4C44135-376F-F92B-F69E-C4B06C49A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BE8E998-A1BD-2578-B674-BA21B4E75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8FDF993-88B3-A50B-7E4F-8323B2D2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3541-BAD5-4DE4-84F3-9A7CF950B075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59AB4D0-2DAE-0CFA-4608-FD01D122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2A0EEE2-CB31-37F1-85CD-6E14C484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A656-ED51-4F5C-B2BD-5CDEB79D7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9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C240D-8335-DA0D-10AD-3CDF1DC7B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9DB310-504E-FD28-5117-8DFFA254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3541-BAD5-4DE4-84F3-9A7CF950B075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9B80965-11D1-B786-D1B7-3FECEDB99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8F3398-FE07-5B7C-19EE-90F32823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A656-ED51-4F5C-B2BD-5CDEB79D7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97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1D9BFF6-D41B-357F-B0DC-0F4D98A27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3541-BAD5-4DE4-84F3-9A7CF950B075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8729B1-EC1E-FF7A-E096-0CB7BF0F0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933E67-3BB9-2229-8926-270EB544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A656-ED51-4F5C-B2BD-5CDEB79D7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59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E6575-A8B4-1639-FD0A-EB785778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8B3A13-E475-9C1B-4BAC-8979F5EA9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8C7D56-CC41-EE29-42CB-8D45EC939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C55FB7-3295-4806-8C63-8B2138C0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3541-BAD5-4DE4-84F3-9A7CF950B075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D496ACE-B271-F9DB-AE7A-4C7A34438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A412DF-BBD4-52E7-1969-6B72BFE2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A656-ED51-4F5C-B2BD-5CDEB79D7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99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A89BC-1DFC-426C-63B3-C181396B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0923291-BFE4-D4EA-3627-4F5AD27AE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8F1452-31B8-6089-D04E-22CE382ED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C47A80-6DFB-1D84-B278-93F51BEE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3541-BAD5-4DE4-84F3-9A7CF950B075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CB456C-ABC3-0512-E91A-76FBD72E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4A73EE-9114-D118-AFC0-EC281C25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A656-ED51-4F5C-B2BD-5CDEB79D7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71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4BF5C9-5DE5-3453-F953-A71109E07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073286-09A4-F259-07F5-EA0A42608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0D704D-AFE5-38E6-A815-C238802EB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A43541-BAD5-4DE4-84F3-9A7CF950B075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B939F6-64E3-87FB-8342-FFF833C73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C8CB88-531A-599F-DF98-0EC2780EF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A0A656-ED51-4F5C-B2BD-5CDEB79D7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50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zorgaanzet.org/datagedreven-h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12BBD453-A621-FF42-F991-F667E763B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0" y="0"/>
            <a:ext cx="12192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B6D99F-26A8-E2A5-379C-BC8DAC6CAE07}"/>
              </a:ext>
            </a:extLst>
          </p:cNvPr>
          <p:cNvSpPr/>
          <p:nvPr/>
        </p:nvSpPr>
        <p:spPr>
          <a:xfrm>
            <a:off x="0" y="10388"/>
            <a:ext cx="12192000" cy="6858000"/>
          </a:xfrm>
          <a:prstGeom prst="rect">
            <a:avLst/>
          </a:prstGeom>
          <a:solidFill>
            <a:schemeClr val="bg1">
              <a:alpha val="6487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66AF6-0210-7511-19BC-157D7ACB5B4B}"/>
              </a:ext>
            </a:extLst>
          </p:cNvPr>
          <p:cNvSpPr txBox="1"/>
          <p:nvPr/>
        </p:nvSpPr>
        <p:spPr>
          <a:xfrm>
            <a:off x="0" y="319816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Arbeidsmarkt</a:t>
            </a:r>
            <a:endParaRPr lang="nl-NL" sz="2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111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80C7DFC-73EC-048A-8C9B-9D9E967B0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97" y="850900"/>
            <a:ext cx="5675903" cy="51562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nl-NL" sz="1867" kern="0" dirty="0">
                <a:latin typeface="Circular Std Book" panose="020B0604020101020102"/>
                <a:ea typeface="Calibri" panose="020F0502020204030204" pitchFamily="34" charset="0"/>
                <a:cs typeface="Circular Std Book" panose="020B0604020101020102"/>
              </a:rPr>
              <a:t>Presentaties van Zorg aan Zet tijdens heisessie (september 23) met arbeidsmarkt interventies voor korte, middellange en lange termijn.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nl-NL" sz="1867" b="1" kern="0" dirty="0">
                <a:latin typeface="Circular Std Book" panose="020B0604020101020102"/>
                <a:ea typeface="Calibri" panose="020F0502020204030204" pitchFamily="34" charset="0"/>
                <a:cs typeface="Circular Std Book" panose="020B0604020101020102"/>
              </a:rPr>
              <a:t>Bestuurlijk besluit</a:t>
            </a:r>
            <a:r>
              <a:rPr lang="nl-NL" sz="1867" kern="0" dirty="0">
                <a:latin typeface="Circular Std Book" panose="020B0604020101020102"/>
                <a:ea typeface="Calibri" panose="020F0502020204030204" pitchFamily="34" charset="0"/>
                <a:cs typeface="Circular Std Book" panose="020B0604020101020102"/>
              </a:rPr>
              <a:t> met 7 gekozen interventies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nl-NL" sz="1867" kern="0" dirty="0">
                <a:latin typeface="Circular Std Book" panose="020B0604020101020102"/>
                <a:ea typeface="Calibri" panose="020F0502020204030204" pitchFamily="34" charset="0"/>
                <a:cs typeface="Circular Std Book" panose="020B0604020101020102"/>
              </a:rPr>
              <a:t>Opdracht: </a:t>
            </a:r>
          </a:p>
          <a:p>
            <a:pPr>
              <a:lnSpc>
                <a:spcPct val="107000"/>
              </a:lnSpc>
            </a:pPr>
            <a:r>
              <a:rPr lang="nl-NL" sz="1867" b="1" kern="0" dirty="0">
                <a:latin typeface="Circular Std Book" panose="020B0604020101020102"/>
                <a:ea typeface="Calibri" panose="020F0502020204030204" pitchFamily="34" charset="0"/>
                <a:cs typeface="Circular Std Book" panose="020B0604020101020102"/>
              </a:rPr>
              <a:t>Werk uit tot snelle toets</a:t>
            </a:r>
          </a:p>
          <a:p>
            <a:pPr>
              <a:lnSpc>
                <a:spcPct val="107000"/>
              </a:lnSpc>
            </a:pPr>
            <a:r>
              <a:rPr lang="nl-NL" sz="1867" b="1" kern="0" dirty="0">
                <a:latin typeface="Circular Std Book" panose="020B0604020101020102"/>
                <a:ea typeface="Calibri" panose="020F0502020204030204" pitchFamily="34" charset="0"/>
                <a:cs typeface="Circular Std Book" panose="020B0604020101020102"/>
              </a:rPr>
              <a:t>Ga in dialoog met HR directies</a:t>
            </a:r>
          </a:p>
          <a:p>
            <a:pPr>
              <a:lnSpc>
                <a:spcPct val="107000"/>
              </a:lnSpc>
            </a:pPr>
            <a:r>
              <a:rPr lang="nl-NL" sz="1867" b="1" kern="0" dirty="0">
                <a:latin typeface="Circular Std Book" panose="020B0604020101020102"/>
                <a:ea typeface="Calibri" panose="020F0502020204030204" pitchFamily="34" charset="0"/>
                <a:cs typeface="Circular Std Book" panose="020B0604020101020102"/>
              </a:rPr>
              <a:t>Kom met voorstel voor lange termijn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FFC7FC98-21F2-06F7-F129-09C1BE0C9B0D}"/>
              </a:ext>
            </a:extLst>
          </p:cNvPr>
          <p:cNvSpPr txBox="1"/>
          <p:nvPr/>
        </p:nvSpPr>
        <p:spPr>
          <a:xfrm>
            <a:off x="686638" y="168276"/>
            <a:ext cx="845736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130"/>
              </a:lnSpc>
            </a:pPr>
            <a:r>
              <a:rPr lang="en-US" sz="4275" spc="-85" dirty="0">
                <a:solidFill>
                  <a:srgbClr val="33058D"/>
                </a:solidFill>
                <a:latin typeface="Circular Std"/>
              </a:rPr>
              <a:t>Tot nu toe</a:t>
            </a:r>
            <a:endParaRPr lang="en-US" sz="1475" spc="-29" dirty="0">
              <a:solidFill>
                <a:srgbClr val="33058D"/>
              </a:solidFill>
              <a:latin typeface="Circular Std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6824FB9-A877-7132-8973-0C5967147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1" y="3073400"/>
            <a:ext cx="7657103" cy="350748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5D5A21C-8D44-FB67-9597-5F10E3542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520" y="484815"/>
            <a:ext cx="4037763" cy="20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3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80C7DFC-73EC-048A-8C9B-9D9E967B0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50900"/>
            <a:ext cx="9906000" cy="51562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nl-NL" sz="1867" kern="0" dirty="0">
                <a:latin typeface="Circular Std Book" panose="020B0604020101020102"/>
              </a:rPr>
              <a:t>Snelle toets is akkoord </a:t>
            </a:r>
            <a:r>
              <a:rPr lang="nl-NL" sz="1867" kern="0" dirty="0">
                <a:latin typeface="Circular Std Book" panose="020B0604020101020102"/>
                <a:sym typeface="Wingdings" panose="05000000000000000000" pitchFamily="2" charset="2"/>
              </a:rPr>
              <a:t> verder uitwerken voor transformatieplan </a:t>
            </a:r>
            <a:endParaRPr lang="nl-NL" sz="1867" kern="0" dirty="0">
              <a:latin typeface="Circular Std Book" panose="020B0604020101020102"/>
            </a:endParaRPr>
          </a:p>
          <a:p>
            <a:pPr>
              <a:lnSpc>
                <a:spcPct val="107000"/>
              </a:lnSpc>
            </a:pPr>
            <a:r>
              <a:rPr lang="nl-NL" sz="1867" kern="0" dirty="0">
                <a:latin typeface="Circular Std Book" panose="020B0604020101020102"/>
              </a:rPr>
              <a:t>Voor thema arbeidsmarkt op schaal Zuid Limburg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nl-NL" sz="1867" kern="0" dirty="0">
                <a:latin typeface="Circular Std Book" panose="020B0604020101020102"/>
              </a:rPr>
              <a:t>Dialoog HR </a:t>
            </a:r>
          </a:p>
          <a:p>
            <a:pPr>
              <a:lnSpc>
                <a:spcPct val="107000"/>
              </a:lnSpc>
            </a:pPr>
            <a:r>
              <a:rPr lang="nl-NL" sz="1867" kern="0" dirty="0">
                <a:latin typeface="Circular Std Book" panose="020B0604020101020102"/>
              </a:rPr>
              <a:t>Twee constructieve sessies incl. grote inventarisatieronde door HR in organisaties</a:t>
            </a:r>
            <a:endParaRPr lang="de-DE" sz="1867" kern="0" dirty="0">
              <a:latin typeface="Circular Std Book" panose="020B0604020101020102"/>
            </a:endParaRPr>
          </a:p>
          <a:p>
            <a:pPr marL="0" indent="0">
              <a:lnSpc>
                <a:spcPct val="107000"/>
              </a:lnSpc>
              <a:buNone/>
            </a:pPr>
            <a:endParaRPr lang="nl-NL" sz="1381" kern="0" dirty="0">
              <a:latin typeface="Circular Std Book" panose="020B0604020101020102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FFC7FC98-21F2-06F7-F129-09C1BE0C9B0D}"/>
              </a:ext>
            </a:extLst>
          </p:cNvPr>
          <p:cNvSpPr txBox="1"/>
          <p:nvPr/>
        </p:nvSpPr>
        <p:spPr>
          <a:xfrm>
            <a:off x="686638" y="168276"/>
            <a:ext cx="845736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130"/>
              </a:lnSpc>
              <a:defRPr/>
            </a:pPr>
            <a:r>
              <a:rPr lang="en-US" sz="4275" spc="-85" dirty="0">
                <a:solidFill>
                  <a:srgbClr val="33058D"/>
                </a:solidFill>
                <a:latin typeface="Circular Std"/>
              </a:rPr>
              <a:t>T</a:t>
            </a:r>
            <a:r>
              <a:rPr lang="en-US" sz="4275" spc="-85" dirty="0" err="1">
                <a:solidFill>
                  <a:srgbClr val="33058D"/>
                </a:solidFill>
                <a:latin typeface="Circular Std"/>
              </a:rPr>
              <a:t>ot</a:t>
            </a:r>
            <a:r>
              <a:rPr lang="en-US" sz="4275" spc="-85" dirty="0">
                <a:solidFill>
                  <a:srgbClr val="33058D"/>
                </a:solidFill>
                <a:latin typeface="Circular Std"/>
              </a:rPr>
              <a:t> nu toe</a:t>
            </a:r>
            <a:endParaRPr lang="en-US" sz="1475" spc="-29" dirty="0">
              <a:solidFill>
                <a:srgbClr val="33058D"/>
              </a:solidFill>
              <a:latin typeface="Circular Std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446E594-38E5-CA33-B00A-B516999B9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717800"/>
            <a:ext cx="7838049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3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47BA54B2-B4E5-6973-9A2D-DEF816CAD2D2}"/>
              </a:ext>
            </a:extLst>
          </p:cNvPr>
          <p:cNvGrpSpPr>
            <a:grpSpLocks noChangeAspect="1"/>
          </p:cNvGrpSpPr>
          <p:nvPr/>
        </p:nvGrpSpPr>
        <p:grpSpPr>
          <a:xfrm>
            <a:off x="4531980" y="1589399"/>
            <a:ext cx="1564020" cy="1255738"/>
            <a:chOff x="0" y="0"/>
            <a:chExt cx="7467600" cy="5995670"/>
          </a:xfrm>
        </p:grpSpPr>
        <p:sp>
          <p:nvSpPr>
            <p:cNvPr id="5" name="Freeform 5">
              <a:hlinkClick r:id="rId2" tooltip="https://www.zorgaanzet.org/datagedreven-hr"/>
              <a:extLst>
                <a:ext uri="{FF2B5EF4-FFF2-40B4-BE49-F238E27FC236}">
                  <a16:creationId xmlns:a16="http://schemas.microsoft.com/office/drawing/2014/main" id="{E351A70F-ECCA-CEEE-61E8-5DB52F432034}"/>
                </a:ext>
              </a:extLst>
            </p:cNvPr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>
              <a:hlinkClick r:id="rId2" tooltip="https://www.zorgaanzet.org/datagedreven-hr"/>
              <a:extLst>
                <a:ext uri="{FF2B5EF4-FFF2-40B4-BE49-F238E27FC236}">
                  <a16:creationId xmlns:a16="http://schemas.microsoft.com/office/drawing/2014/main" id="{2785CC15-4CE6-35DF-35D3-F3E9ADAE47DA}"/>
                </a:ext>
              </a:extLst>
            </p:cNvPr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>
              <a:hlinkClick r:id="rId2" tooltip="https://www.zorgaanzet.org/datagedreven-hr"/>
              <a:extLst>
                <a:ext uri="{FF2B5EF4-FFF2-40B4-BE49-F238E27FC236}">
                  <a16:creationId xmlns:a16="http://schemas.microsoft.com/office/drawing/2014/main" id="{58AA6AD9-F61A-6DDC-9C3C-19C8280525B3}"/>
                </a:ext>
              </a:extLst>
            </p:cNvPr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>
              <a:hlinkClick r:id="rId2" tooltip="https://www.zorgaanzet.org/datagedreven-hr"/>
              <a:extLst>
                <a:ext uri="{FF2B5EF4-FFF2-40B4-BE49-F238E27FC236}">
                  <a16:creationId xmlns:a16="http://schemas.microsoft.com/office/drawing/2014/main" id="{899799D4-D0C3-250C-DF92-9CF47577201C}"/>
                </a:ext>
              </a:extLst>
            </p:cNvPr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3"/>
              <a:stretch>
                <a:fillRect t="-9337" b="-9337"/>
              </a:stretch>
            </a:blip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3551F8C8-C8C8-FBAF-3F0A-F81DDF2B2834}"/>
              </a:ext>
            </a:extLst>
          </p:cNvPr>
          <p:cNvSpPr/>
          <p:nvPr/>
        </p:nvSpPr>
        <p:spPr>
          <a:xfrm>
            <a:off x="5313990" y="2047560"/>
            <a:ext cx="710436" cy="988432"/>
          </a:xfrm>
          <a:custGeom>
            <a:avLst/>
            <a:gdLst/>
            <a:ahLst/>
            <a:cxnLst/>
            <a:rect l="l" t="t" r="r" b="b"/>
            <a:pathLst>
              <a:path w="1065654" h="1482648">
                <a:moveTo>
                  <a:pt x="0" y="0"/>
                </a:moveTo>
                <a:lnTo>
                  <a:pt x="1065653" y="0"/>
                </a:lnTo>
                <a:lnTo>
                  <a:pt x="1065653" y="1482648"/>
                </a:lnTo>
                <a:lnTo>
                  <a:pt x="0" y="14826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90A87B7-1C43-5729-7174-0A1E8F8F62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18" t="18850" r="21888" b="14974"/>
          <a:stretch/>
        </p:blipFill>
        <p:spPr>
          <a:xfrm>
            <a:off x="818513" y="118092"/>
            <a:ext cx="10509887" cy="6358908"/>
          </a:xfrm>
          <a:prstGeom prst="rect">
            <a:avLst/>
          </a:prstGeom>
        </p:spPr>
      </p:pic>
      <p:grpSp>
        <p:nvGrpSpPr>
          <p:cNvPr id="10" name="Group 11">
            <a:extLst>
              <a:ext uri="{FF2B5EF4-FFF2-40B4-BE49-F238E27FC236}">
                <a16:creationId xmlns:a16="http://schemas.microsoft.com/office/drawing/2014/main" id="{8B888146-6360-1477-CD0D-D3EBAD556FA8}"/>
              </a:ext>
            </a:extLst>
          </p:cNvPr>
          <p:cNvGrpSpPr/>
          <p:nvPr/>
        </p:nvGrpSpPr>
        <p:grpSpPr>
          <a:xfrm>
            <a:off x="863600" y="277716"/>
            <a:ext cx="3916152" cy="1997185"/>
            <a:chOff x="0" y="-123825"/>
            <a:chExt cx="7832304" cy="3994370"/>
          </a:xfrm>
          <a:solidFill>
            <a:schemeClr val="bg1"/>
          </a:solidFill>
        </p:grpSpPr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0FDDA0E1-066C-50CB-408F-EAB2DA74FD95}"/>
                </a:ext>
              </a:extLst>
            </p:cNvPr>
            <p:cNvSpPr txBox="1"/>
            <p:nvPr/>
          </p:nvSpPr>
          <p:spPr>
            <a:xfrm>
              <a:off x="0" y="-123825"/>
              <a:ext cx="7832304" cy="72148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987"/>
                </a:lnSpc>
                <a:spcBef>
                  <a:spcPct val="0"/>
                </a:spcBef>
              </a:pPr>
              <a:r>
                <a:rPr lang="en-US" sz="2133" spc="-21" dirty="0" err="1">
                  <a:solidFill>
                    <a:srgbClr val="33058D"/>
                  </a:solidFill>
                  <a:latin typeface="Circular Std"/>
                </a:rPr>
                <a:t>Datagedreven</a:t>
              </a:r>
              <a:r>
                <a:rPr lang="en-US" sz="2133" spc="-21" dirty="0">
                  <a:solidFill>
                    <a:srgbClr val="33058D"/>
                  </a:solidFill>
                  <a:latin typeface="Circular Std"/>
                </a:rPr>
                <a:t> HR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61C35A48-A7A0-A80C-3490-9F74CD24F930}"/>
                </a:ext>
              </a:extLst>
            </p:cNvPr>
            <p:cNvSpPr txBox="1"/>
            <p:nvPr/>
          </p:nvSpPr>
          <p:spPr>
            <a:xfrm>
              <a:off x="0" y="1130435"/>
              <a:ext cx="7832304" cy="274011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1767"/>
                </a:lnSpc>
                <a:spcBef>
                  <a:spcPct val="0"/>
                </a:spcBef>
              </a:pP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Om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effectieve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oplossingen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en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interventies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te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vinden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voor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HR-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gerelateerde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problemen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binnen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jouw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organisatie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is het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nemen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van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datagedreven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beslissingen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essentieel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. Maar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waar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moet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je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beginnen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?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Daar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ga je mee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aan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de slag in het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Lerend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Netwerk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Datagedreven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HR &amp;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Strategische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</a:t>
              </a:r>
              <a:r>
                <a:rPr lang="en-US" sz="1262" spc="-12" dirty="0" err="1">
                  <a:solidFill>
                    <a:srgbClr val="33058D"/>
                  </a:solidFill>
                  <a:latin typeface="Circular Std"/>
                </a:rPr>
                <a:t>Personeelsplanning</a:t>
              </a:r>
              <a:r>
                <a:rPr lang="en-US" sz="1262" spc="-12" dirty="0">
                  <a:solidFill>
                    <a:srgbClr val="33058D"/>
                  </a:solidFill>
                  <a:latin typeface="Circular Std"/>
                </a:rPr>
                <a:t> (SPP)!</a:t>
              </a:r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DE7C16F6-734E-ABCC-BD12-5CDA2C651F17}"/>
              </a:ext>
            </a:extLst>
          </p:cNvPr>
          <p:cNvSpPr txBox="1"/>
          <p:nvPr/>
        </p:nvSpPr>
        <p:spPr>
          <a:xfrm>
            <a:off x="5338114" y="6408397"/>
            <a:ext cx="477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nl-NL" sz="1600" dirty="0">
                <a:solidFill>
                  <a:prstClr val="black"/>
                </a:solidFill>
                <a:latin typeface="Calibri"/>
              </a:rPr>
              <a:t>Lage implementatievolwassenheid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kstvak 13">
            <a:extLst>
              <a:ext uri="{FF2B5EF4-FFF2-40B4-BE49-F238E27FC236}">
                <a16:creationId xmlns:a16="http://schemas.microsoft.com/office/drawing/2014/main" id="{26534012-6713-5F1E-0746-94C10747E850}"/>
              </a:ext>
            </a:extLst>
          </p:cNvPr>
          <p:cNvSpPr txBox="1"/>
          <p:nvPr/>
        </p:nvSpPr>
        <p:spPr>
          <a:xfrm>
            <a:off x="7975600" y="4660998"/>
            <a:ext cx="258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nl-NL" sz="1600" dirty="0">
                <a:solidFill>
                  <a:prstClr val="black"/>
                </a:solidFill>
                <a:latin typeface="Calibri"/>
              </a:rPr>
              <a:t>Zuyderland</a:t>
            </a:r>
          </a:p>
          <a:p>
            <a:pPr algn="ctr" defTabSz="609630"/>
            <a:r>
              <a:rPr lang="nl-NL" sz="1600" dirty="0">
                <a:solidFill>
                  <a:prstClr val="black"/>
                </a:solidFill>
                <a:latin typeface="Calibri"/>
              </a:rPr>
              <a:t>Pilot capaciteitsmanagement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kstvak 13">
            <a:extLst>
              <a:ext uri="{FF2B5EF4-FFF2-40B4-BE49-F238E27FC236}">
                <a16:creationId xmlns:a16="http://schemas.microsoft.com/office/drawing/2014/main" id="{0021CAEC-3074-9DB8-A757-6602C7B1C11C}"/>
              </a:ext>
            </a:extLst>
          </p:cNvPr>
          <p:cNvSpPr txBox="1"/>
          <p:nvPr/>
        </p:nvSpPr>
        <p:spPr>
          <a:xfrm>
            <a:off x="9425676" y="2534727"/>
            <a:ext cx="190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nl-NL" sz="1600" dirty="0">
                <a:solidFill>
                  <a:prstClr val="black"/>
                </a:solidFill>
                <a:latin typeface="Calibri"/>
              </a:rPr>
              <a:t>Zuyderland</a:t>
            </a:r>
          </a:p>
          <a:p>
            <a:pPr defTabSz="609630"/>
            <a:r>
              <a:rPr lang="nl-NL" sz="1600" dirty="0">
                <a:solidFill>
                  <a:prstClr val="black"/>
                </a:solidFill>
                <a:latin typeface="Calibri"/>
              </a:rPr>
              <a:t>SPP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kstvak 13">
            <a:extLst>
              <a:ext uri="{FF2B5EF4-FFF2-40B4-BE49-F238E27FC236}">
                <a16:creationId xmlns:a16="http://schemas.microsoft.com/office/drawing/2014/main" id="{424056D5-A817-08D3-F22B-A75236311A85}"/>
              </a:ext>
            </a:extLst>
          </p:cNvPr>
          <p:cNvSpPr txBox="1"/>
          <p:nvPr/>
        </p:nvSpPr>
        <p:spPr>
          <a:xfrm>
            <a:off x="8317362" y="3769276"/>
            <a:ext cx="190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nl-NL" sz="1600" dirty="0">
                <a:solidFill>
                  <a:prstClr val="black"/>
                </a:solidFill>
                <a:latin typeface="Calibri"/>
              </a:rPr>
              <a:t>Zuyderland</a:t>
            </a:r>
          </a:p>
          <a:p>
            <a:pPr algn="ctr" defTabSz="609630"/>
            <a:r>
              <a:rPr lang="nl-NL" sz="1600" dirty="0">
                <a:solidFill>
                  <a:prstClr val="black"/>
                </a:solidFill>
                <a:latin typeface="Calibri"/>
              </a:rPr>
              <a:t>Pilot Teamroosteren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BFCEEED7-6406-0906-AEAB-55050A69DEC9}"/>
              </a:ext>
            </a:extLst>
          </p:cNvPr>
          <p:cNvSpPr txBox="1"/>
          <p:nvPr/>
        </p:nvSpPr>
        <p:spPr>
          <a:xfrm>
            <a:off x="3380038" y="168997"/>
            <a:ext cx="3916152" cy="3877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987"/>
              </a:lnSpc>
              <a:spcBef>
                <a:spcPct val="0"/>
              </a:spcBef>
            </a:pPr>
            <a:r>
              <a:rPr lang="en-US" sz="2933" spc="-21" dirty="0">
                <a:solidFill>
                  <a:srgbClr val="33058D"/>
                </a:solidFill>
                <a:latin typeface="Circular Std"/>
              </a:rPr>
              <a:t>VOORBEELD</a:t>
            </a:r>
          </a:p>
        </p:txBody>
      </p:sp>
    </p:spTree>
    <p:extLst>
      <p:ext uri="{BB962C8B-B14F-4D97-AF65-F5344CB8AC3E}">
        <p14:creationId xmlns:p14="http://schemas.microsoft.com/office/powerpoint/2010/main" val="95772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80C7DFC-73EC-048A-8C9B-9D9E967B0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50900"/>
            <a:ext cx="9906000" cy="51562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de-DE" sz="2400" kern="0" dirty="0">
                <a:latin typeface="Circular Std Book" panose="020B0604020101020102"/>
              </a:rPr>
              <a:t>Wat </a:t>
            </a:r>
            <a:r>
              <a:rPr lang="de-DE" sz="2400" kern="0" dirty="0" err="1">
                <a:latin typeface="Circular Std Book" panose="020B0604020101020102"/>
              </a:rPr>
              <a:t>hebben</a:t>
            </a:r>
            <a:r>
              <a:rPr lang="de-DE" sz="2400" kern="0" dirty="0">
                <a:latin typeface="Circular Std Book" panose="020B0604020101020102"/>
              </a:rPr>
              <a:t> de HR </a:t>
            </a:r>
            <a:r>
              <a:rPr lang="de-DE" sz="2400" kern="0" dirty="0" err="1">
                <a:latin typeface="Circular Std Book" panose="020B0604020101020102"/>
              </a:rPr>
              <a:t>directies</a:t>
            </a:r>
            <a:r>
              <a:rPr lang="de-DE" sz="2400" kern="0" dirty="0">
                <a:latin typeface="Circular Std Book" panose="020B0604020101020102"/>
              </a:rPr>
              <a:t> </a:t>
            </a:r>
            <a:r>
              <a:rPr lang="de-DE" sz="2400" kern="0" dirty="0" err="1">
                <a:latin typeface="Circular Std Book" panose="020B0604020101020102"/>
              </a:rPr>
              <a:t>ons</a:t>
            </a:r>
            <a:r>
              <a:rPr lang="de-DE" sz="2400" kern="0" dirty="0">
                <a:latin typeface="Circular Std Book" panose="020B0604020101020102"/>
              </a:rPr>
              <a:t> </a:t>
            </a:r>
            <a:r>
              <a:rPr lang="de-DE" sz="2400" kern="0" dirty="0" err="1">
                <a:latin typeface="Circular Std Book" panose="020B0604020101020102"/>
              </a:rPr>
              <a:t>teruggegeven</a:t>
            </a:r>
            <a:r>
              <a:rPr lang="de-DE" sz="2400" kern="0" dirty="0">
                <a:latin typeface="Circular Std Book" panose="020B0604020101020102"/>
              </a:rPr>
              <a:t>?</a:t>
            </a:r>
            <a:endParaRPr lang="nl-NL" sz="2400" kern="0" dirty="0">
              <a:latin typeface="Circular Std Book" panose="020B0604020101020102"/>
            </a:endParaRPr>
          </a:p>
          <a:p>
            <a:pPr lvl="1">
              <a:lnSpc>
                <a:spcPct val="107000"/>
              </a:lnSpc>
            </a:pPr>
            <a:r>
              <a:rPr lang="nl-NL" sz="1867" kern="0" dirty="0">
                <a:latin typeface="Circular Std Book" panose="020B0604020101020102"/>
              </a:rPr>
              <a:t>Gedeelde urgentie besef</a:t>
            </a:r>
          </a:p>
          <a:p>
            <a:pPr lvl="1">
              <a:lnSpc>
                <a:spcPct val="107000"/>
              </a:lnSpc>
            </a:pPr>
            <a:r>
              <a:rPr lang="nl-NL" sz="1867" kern="0" dirty="0">
                <a:latin typeface="Circular Std Book" panose="020B0604020101020102"/>
              </a:rPr>
              <a:t>Commitment om samen te werken</a:t>
            </a:r>
          </a:p>
          <a:p>
            <a:pPr lvl="1">
              <a:lnSpc>
                <a:spcPct val="107000"/>
              </a:lnSpc>
            </a:pPr>
            <a:r>
              <a:rPr lang="nl-NL" sz="1867" kern="0" dirty="0">
                <a:latin typeface="Circular Std Book" panose="020B0604020101020102"/>
              </a:rPr>
              <a:t>Sluit aan bij wat er al speelt</a:t>
            </a:r>
          </a:p>
          <a:p>
            <a:pPr lvl="1">
              <a:lnSpc>
                <a:spcPct val="107000"/>
              </a:lnSpc>
            </a:pPr>
            <a:r>
              <a:rPr lang="nl-NL" sz="1867" kern="0" dirty="0">
                <a:latin typeface="Circular Std Book" panose="020B0604020101020102"/>
              </a:rPr>
              <a:t>Capaciteits-vraagstuk</a:t>
            </a:r>
            <a:endParaRPr lang="de-DE" sz="1867" kern="0" dirty="0">
              <a:latin typeface="Circular Std Book" panose="020B0604020101020102"/>
            </a:endParaRPr>
          </a:p>
          <a:p>
            <a:pPr>
              <a:lnSpc>
                <a:spcPct val="107000"/>
              </a:lnSpc>
            </a:pPr>
            <a:r>
              <a:rPr lang="de-DE" sz="2400" kern="0" dirty="0">
                <a:latin typeface="Circular Std Book" panose="020B0604020101020102"/>
              </a:rPr>
              <a:t>Wat </a:t>
            </a:r>
            <a:r>
              <a:rPr lang="de-DE" sz="2400" kern="0" dirty="0" err="1">
                <a:latin typeface="Circular Std Book" panose="020B0604020101020102"/>
              </a:rPr>
              <a:t>komt</a:t>
            </a:r>
            <a:r>
              <a:rPr lang="de-DE" sz="2400" kern="0" dirty="0">
                <a:latin typeface="Circular Std Book" panose="020B0604020101020102"/>
              </a:rPr>
              <a:t> </a:t>
            </a:r>
            <a:r>
              <a:rPr lang="de-DE" sz="2400" kern="0" dirty="0" err="1">
                <a:latin typeface="Circular Std Book" panose="020B0604020101020102"/>
              </a:rPr>
              <a:t>uit</a:t>
            </a:r>
            <a:r>
              <a:rPr lang="de-DE" sz="2400" kern="0" dirty="0">
                <a:latin typeface="Circular Std Book" panose="020B0604020101020102"/>
              </a:rPr>
              <a:t> de </a:t>
            </a:r>
            <a:r>
              <a:rPr lang="de-DE" sz="2400" kern="0" dirty="0" err="1">
                <a:latin typeface="Circular Std Book" panose="020B0604020101020102"/>
              </a:rPr>
              <a:t>inventarisatieronde</a:t>
            </a:r>
            <a:r>
              <a:rPr lang="de-DE" sz="2400" kern="0" dirty="0">
                <a:latin typeface="Circular Std Book" panose="020B0604020101020102"/>
              </a:rPr>
              <a:t>?</a:t>
            </a:r>
          </a:p>
          <a:p>
            <a:pPr lvl="1">
              <a:lnSpc>
                <a:spcPct val="107000"/>
              </a:lnSpc>
            </a:pPr>
            <a:r>
              <a:rPr lang="de-DE" sz="1867" kern="0" dirty="0" err="1">
                <a:latin typeface="Circular Std Book" panose="020B0604020101020102"/>
              </a:rPr>
              <a:t>Veel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interventies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met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veel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overlap</a:t>
            </a:r>
            <a:r>
              <a:rPr lang="de-DE" sz="1867" kern="0" dirty="0">
                <a:latin typeface="Circular Std Book" panose="020B0604020101020102"/>
              </a:rPr>
              <a:t> in </a:t>
            </a:r>
            <a:r>
              <a:rPr lang="de-DE" sz="1867" kern="0" dirty="0" err="1">
                <a:latin typeface="Circular Std Book" panose="020B0604020101020102"/>
              </a:rPr>
              <a:t>verschillende</a:t>
            </a:r>
            <a:r>
              <a:rPr lang="de-DE" sz="1867" kern="0" dirty="0">
                <a:latin typeface="Circular Std Book" panose="020B0604020101020102"/>
              </a:rPr>
              <a:t> fase van </a:t>
            </a:r>
            <a:r>
              <a:rPr lang="de-DE" sz="1867" kern="0" dirty="0" err="1">
                <a:latin typeface="Circular Std Book" panose="020B0604020101020102"/>
              </a:rPr>
              <a:t>volwassenheid</a:t>
            </a:r>
            <a:endParaRPr lang="de-DE" sz="1867" kern="0" dirty="0">
              <a:latin typeface="Circular Std Book" panose="020B0604020101020102"/>
            </a:endParaRPr>
          </a:p>
          <a:p>
            <a:pPr lvl="1">
              <a:lnSpc>
                <a:spcPct val="107000"/>
              </a:lnSpc>
            </a:pPr>
            <a:r>
              <a:rPr lang="de-DE" sz="1867" kern="0" dirty="0" err="1">
                <a:latin typeface="Circular Std Book" panose="020B0604020101020102"/>
              </a:rPr>
              <a:t>Relatief</a:t>
            </a:r>
            <a:r>
              <a:rPr lang="de-DE" sz="1867" kern="0" dirty="0">
                <a:latin typeface="Circular Std Book" panose="020B0604020101020102"/>
              </a:rPr>
              <a:t> weinig </a:t>
            </a:r>
            <a:r>
              <a:rPr lang="de-DE" sz="1867" kern="0" dirty="0" err="1">
                <a:latin typeface="Circular Std Book" panose="020B0604020101020102"/>
              </a:rPr>
              <a:t>samenwerking</a:t>
            </a:r>
            <a:endParaRPr lang="de-DE" sz="1867" kern="0" dirty="0">
              <a:latin typeface="Circular Std Book" panose="020B0604020101020102"/>
            </a:endParaRPr>
          </a:p>
          <a:p>
            <a:pPr lvl="1">
              <a:lnSpc>
                <a:spcPct val="107000"/>
              </a:lnSpc>
            </a:pPr>
            <a:r>
              <a:rPr lang="de-DE" sz="1867" kern="0" dirty="0" err="1">
                <a:latin typeface="Circular Std Book" panose="020B0604020101020102"/>
              </a:rPr>
              <a:t>Verdieping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is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nodig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om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te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komen</a:t>
            </a:r>
            <a:r>
              <a:rPr lang="de-DE" sz="1867" kern="0" dirty="0">
                <a:latin typeface="Circular Std Book" panose="020B0604020101020102"/>
              </a:rPr>
              <a:t> tot </a:t>
            </a:r>
            <a:r>
              <a:rPr lang="de-DE" sz="1867" kern="0" dirty="0" err="1">
                <a:latin typeface="Circular Std Book" panose="020B0604020101020102"/>
              </a:rPr>
              <a:t>goed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advies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met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aangescherpte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selectie</a:t>
            </a:r>
            <a:endParaRPr lang="de-DE" sz="1867" kern="0" dirty="0">
              <a:latin typeface="Circular Std Book" panose="020B0604020101020102"/>
            </a:endParaRPr>
          </a:p>
          <a:p>
            <a:pPr>
              <a:lnSpc>
                <a:spcPct val="107000"/>
              </a:lnSpc>
            </a:pPr>
            <a:r>
              <a:rPr lang="de-DE" sz="2400" kern="0" dirty="0">
                <a:latin typeface="Circular Std Book" panose="020B0604020101020102"/>
              </a:rPr>
              <a:t>Lange </a:t>
            </a:r>
            <a:r>
              <a:rPr lang="de-DE" sz="2400" kern="0" dirty="0" err="1">
                <a:latin typeface="Circular Std Book" panose="020B0604020101020102"/>
              </a:rPr>
              <a:t>termijn</a:t>
            </a:r>
            <a:r>
              <a:rPr lang="de-DE" sz="2400" kern="0" dirty="0">
                <a:latin typeface="Circular Std Book" panose="020B0604020101020102"/>
              </a:rPr>
              <a:t> </a:t>
            </a:r>
            <a:r>
              <a:rPr lang="de-DE" sz="2400" kern="0" dirty="0" err="1">
                <a:latin typeface="Circular Std Book" panose="020B0604020101020102"/>
              </a:rPr>
              <a:t>transformatie</a:t>
            </a:r>
            <a:endParaRPr lang="de-DE" sz="2400" kern="0" dirty="0">
              <a:latin typeface="Circular Std Book" panose="020B0604020101020102"/>
            </a:endParaRPr>
          </a:p>
          <a:p>
            <a:pPr lvl="1">
              <a:lnSpc>
                <a:spcPct val="107000"/>
              </a:lnSpc>
            </a:pPr>
            <a:r>
              <a:rPr lang="de-DE" sz="1867" kern="0" dirty="0" err="1">
                <a:latin typeface="Circular Std Book" panose="020B0604020101020102"/>
              </a:rPr>
              <a:t>Ontwerp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visiedocument</a:t>
            </a:r>
            <a:r>
              <a:rPr lang="de-DE" sz="1867" kern="0" dirty="0">
                <a:latin typeface="Circular Std Book" panose="020B0604020101020102"/>
              </a:rPr>
              <a:t> in </a:t>
            </a:r>
            <a:r>
              <a:rPr lang="de-DE" sz="1867" kern="0" dirty="0" err="1">
                <a:latin typeface="Circular Std Book" panose="020B0604020101020102"/>
              </a:rPr>
              <a:t>gesprek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met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portefeuillehouders</a:t>
            </a:r>
            <a:endParaRPr lang="de-DE" sz="1867" kern="0" dirty="0">
              <a:latin typeface="Circular Std Book" panose="020B0604020101020102"/>
            </a:endParaRPr>
          </a:p>
          <a:p>
            <a:pPr lvl="1">
              <a:lnSpc>
                <a:spcPct val="107000"/>
              </a:lnSpc>
            </a:pPr>
            <a:r>
              <a:rPr lang="de-DE" sz="1867" kern="0" dirty="0" err="1">
                <a:latin typeface="Circular Std Book" panose="020B0604020101020102"/>
              </a:rPr>
              <a:t>Vormgeven</a:t>
            </a:r>
            <a:r>
              <a:rPr lang="de-DE" sz="1867" kern="0" dirty="0">
                <a:latin typeface="Circular Std Book" panose="020B0604020101020102"/>
              </a:rPr>
              <a:t> ‚</a:t>
            </a:r>
            <a:r>
              <a:rPr lang="de-DE" sz="1867" kern="0" dirty="0" err="1">
                <a:latin typeface="Circular Std Book" panose="020B0604020101020102"/>
              </a:rPr>
              <a:t>coalition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of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the</a:t>
            </a:r>
            <a:r>
              <a:rPr lang="de-DE" sz="1867" kern="0" dirty="0">
                <a:latin typeface="Circular Std Book" panose="020B0604020101020102"/>
              </a:rPr>
              <a:t> </a:t>
            </a:r>
            <a:r>
              <a:rPr lang="de-DE" sz="1867" kern="0" dirty="0" err="1">
                <a:latin typeface="Circular Std Book" panose="020B0604020101020102"/>
              </a:rPr>
              <a:t>willing</a:t>
            </a:r>
            <a:r>
              <a:rPr lang="de-DE" sz="1867" kern="0" dirty="0">
                <a:latin typeface="Circular Std Book" panose="020B0604020101020102"/>
              </a:rPr>
              <a:t>‘</a:t>
            </a:r>
            <a:endParaRPr lang="nl-NL" sz="1867" kern="0" dirty="0">
              <a:latin typeface="Circular Std Book" panose="020B0604020101020102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FFC7FC98-21F2-06F7-F129-09C1BE0C9B0D}"/>
              </a:ext>
            </a:extLst>
          </p:cNvPr>
          <p:cNvSpPr txBox="1"/>
          <p:nvPr/>
        </p:nvSpPr>
        <p:spPr>
          <a:xfrm>
            <a:off x="686638" y="168276"/>
            <a:ext cx="845736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130"/>
              </a:lnSpc>
              <a:defRPr/>
            </a:pPr>
            <a:r>
              <a:rPr lang="en-US" sz="4275" spc="-85" dirty="0">
                <a:solidFill>
                  <a:srgbClr val="33058D"/>
                </a:solidFill>
                <a:latin typeface="Circular Std"/>
              </a:rPr>
              <a:t>T</a:t>
            </a:r>
            <a:r>
              <a:rPr lang="en-US" sz="4275" spc="-85" dirty="0" err="1">
                <a:solidFill>
                  <a:srgbClr val="33058D"/>
                </a:solidFill>
                <a:latin typeface="Circular Std"/>
              </a:rPr>
              <a:t>ot</a:t>
            </a:r>
            <a:r>
              <a:rPr lang="en-US" sz="4275" spc="-85" dirty="0">
                <a:solidFill>
                  <a:srgbClr val="33058D"/>
                </a:solidFill>
                <a:latin typeface="Circular Std"/>
              </a:rPr>
              <a:t> nu toe</a:t>
            </a:r>
            <a:endParaRPr lang="en-US" sz="1475" spc="-29" dirty="0">
              <a:solidFill>
                <a:srgbClr val="33058D"/>
              </a:solidFill>
              <a:latin typeface="Circular Std"/>
            </a:endParaRPr>
          </a:p>
        </p:txBody>
      </p:sp>
    </p:spTree>
    <p:extLst>
      <p:ext uri="{BB962C8B-B14F-4D97-AF65-F5344CB8AC3E}">
        <p14:creationId xmlns:p14="http://schemas.microsoft.com/office/powerpoint/2010/main" val="118316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80C7DFC-73EC-048A-8C9B-9D9E967B0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50900"/>
            <a:ext cx="9906000" cy="515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67" b="1" dirty="0" err="1">
                <a:latin typeface="Circular Std" panose="020B0604020202020204" charset="0"/>
                <a:cs typeface="Circular Std" panose="020B0604020202020204" charset="0"/>
              </a:rPr>
              <a:t>Zorg</a:t>
            </a:r>
            <a:r>
              <a:rPr lang="de-DE" sz="1867" b="1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b="1" dirty="0" err="1">
                <a:latin typeface="Circular Std" panose="020B0604020202020204" charset="0"/>
                <a:cs typeface="Circular Std" panose="020B0604020202020204" charset="0"/>
              </a:rPr>
              <a:t>aan</a:t>
            </a:r>
            <a:r>
              <a:rPr lang="de-DE" sz="1867" b="1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b="1" dirty="0" err="1">
                <a:latin typeface="Circular Std" panose="020B0604020202020204" charset="0"/>
                <a:cs typeface="Circular Std" panose="020B0604020202020204" charset="0"/>
              </a:rPr>
              <a:t>Zet</a:t>
            </a:r>
            <a:r>
              <a:rPr lang="de-DE" sz="1867" b="1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b="1" dirty="0" err="1">
                <a:latin typeface="Circular Std" panose="020B0604020202020204" charset="0"/>
                <a:cs typeface="Circular Std" panose="020B0604020202020204" charset="0"/>
              </a:rPr>
              <a:t>zorgt</a:t>
            </a:r>
            <a:r>
              <a:rPr lang="de-DE" sz="1867" b="1" dirty="0">
                <a:latin typeface="Circular Std" panose="020B0604020202020204" charset="0"/>
                <a:cs typeface="Circular Std" panose="020B0604020202020204" charset="0"/>
              </a:rPr>
              <a:t> in </a:t>
            </a:r>
            <a:r>
              <a:rPr lang="de-DE" sz="1867" b="1" dirty="0" err="1">
                <a:latin typeface="Circular Std" panose="020B0604020202020204" charset="0"/>
                <a:cs typeface="Circular Std" panose="020B0604020202020204" charset="0"/>
              </a:rPr>
              <a:t>samenwerking</a:t>
            </a:r>
            <a:r>
              <a:rPr lang="de-DE" sz="1867" b="1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b="1" dirty="0" err="1">
                <a:latin typeface="Circular Std" panose="020B0604020202020204" charset="0"/>
                <a:cs typeface="Circular Std" panose="020B0604020202020204" charset="0"/>
              </a:rPr>
              <a:t>met</a:t>
            </a:r>
            <a:r>
              <a:rPr lang="de-DE" sz="1867" b="1" dirty="0">
                <a:latin typeface="Circular Std" panose="020B0604020202020204" charset="0"/>
                <a:cs typeface="Circular Std" panose="020B0604020202020204" charset="0"/>
              </a:rPr>
              <a:t> HR </a:t>
            </a:r>
            <a:r>
              <a:rPr lang="de-DE" sz="1867" b="1" dirty="0" err="1">
                <a:latin typeface="Circular Std" panose="020B0604020202020204" charset="0"/>
                <a:cs typeface="Circular Std" panose="020B0604020202020204" charset="0"/>
              </a:rPr>
              <a:t>voor</a:t>
            </a:r>
            <a:r>
              <a:rPr lang="de-DE" sz="1867" b="1" dirty="0">
                <a:latin typeface="Circular Std" panose="020B0604020202020204" charset="0"/>
                <a:cs typeface="Circular Std" panose="020B0604020202020204" charset="0"/>
              </a:rPr>
              <a:t>:</a:t>
            </a:r>
          </a:p>
          <a:p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Interventie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-Webinars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met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goede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voorbeelden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uit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organisaties</a:t>
            </a:r>
            <a:endParaRPr lang="de-DE" sz="1867" dirty="0">
              <a:latin typeface="Circular Std" panose="020B0604020202020204" charset="0"/>
              <a:cs typeface="Circular Std" panose="020B0604020202020204" charset="0"/>
            </a:endParaRPr>
          </a:p>
          <a:p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Individuele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verdiepingsgesprekken</a:t>
            </a:r>
            <a:endParaRPr lang="de-DE" sz="1867" dirty="0">
              <a:latin typeface="Circular Std" panose="020B0604020202020204" charset="0"/>
              <a:cs typeface="Circular Std" panose="020B0604020202020204" charset="0"/>
            </a:endParaRPr>
          </a:p>
          <a:p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Aanscherpen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snelle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toets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met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HR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wensen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en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doelen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</a:p>
          <a:p>
            <a:r>
              <a:rPr lang="nl-NL" sz="1867" dirty="0">
                <a:latin typeface="Circular Std" panose="020B0604020202020204" charset="0"/>
                <a:cs typeface="Circular Std" panose="020B0604020202020204" charset="0"/>
              </a:rPr>
              <a:t>Advies voorleggen aan dagelijks bestuur GMc</a:t>
            </a:r>
          </a:p>
          <a:p>
            <a:r>
              <a:rPr lang="nl-NL" sz="1867" dirty="0">
                <a:latin typeface="Circular Std" panose="020B0604020202020204" charset="0"/>
                <a:cs typeface="Circular Std" panose="020B0604020202020204" charset="0"/>
              </a:rPr>
              <a:t>Als dit advies akkoord is, dan 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kosten en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impact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bepalen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br>
              <a:rPr lang="de-DE" sz="1867" dirty="0">
                <a:latin typeface="Circular Std" panose="020B0604020202020204" charset="0"/>
                <a:cs typeface="Circular Std" panose="020B0604020202020204" charset="0"/>
              </a:rPr>
            </a:b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en </a:t>
            </a:r>
            <a:r>
              <a:rPr lang="nl-NL" sz="1867" dirty="0">
                <a:latin typeface="Circular Std" panose="020B0604020202020204" charset="0"/>
                <a:cs typeface="Circular Std" panose="020B0604020202020204" charset="0"/>
              </a:rPr>
              <a:t>transformatiemiddelen aanvragen</a:t>
            </a:r>
          </a:p>
          <a:p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Werkgroepen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vormen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en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structureel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overleg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met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HR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directies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faciliteren</a:t>
            </a:r>
            <a:endParaRPr lang="de-DE" sz="1867" dirty="0">
              <a:latin typeface="Circular Std" panose="020B0604020202020204" charset="0"/>
              <a:cs typeface="Circular Std" panose="020B0604020202020204" charset="0"/>
            </a:endParaRPr>
          </a:p>
          <a:p>
            <a:pPr marL="0" indent="0">
              <a:buNone/>
            </a:pPr>
            <a:endParaRPr lang="de-DE" sz="1867" dirty="0">
              <a:latin typeface="Circular Std" panose="020B0604020202020204" charset="0"/>
              <a:cs typeface="Circular Std" panose="020B0604020202020204" charset="0"/>
            </a:endParaRPr>
          </a:p>
          <a:p>
            <a:pPr marL="0" indent="0">
              <a:buNone/>
            </a:pPr>
            <a:r>
              <a:rPr lang="de-DE" sz="1867" b="1" dirty="0">
                <a:latin typeface="Circular Std" panose="020B0604020202020204" charset="0"/>
                <a:cs typeface="Circular Std" panose="020B0604020202020204" charset="0"/>
              </a:rPr>
              <a:t>Wat </a:t>
            </a:r>
            <a:r>
              <a:rPr lang="de-DE" sz="1867" b="1" dirty="0" err="1">
                <a:latin typeface="Circular Std" panose="020B0604020202020204" charset="0"/>
                <a:cs typeface="Circular Std" panose="020B0604020202020204" charset="0"/>
              </a:rPr>
              <a:t>vragen</a:t>
            </a:r>
            <a:r>
              <a:rPr lang="de-DE" sz="1867" b="1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b="1" dirty="0" err="1">
                <a:latin typeface="Circular Std" panose="020B0604020202020204" charset="0"/>
                <a:cs typeface="Circular Std" panose="020B0604020202020204" charset="0"/>
              </a:rPr>
              <a:t>wij</a:t>
            </a:r>
            <a:r>
              <a:rPr lang="de-DE" sz="1867" b="1" dirty="0">
                <a:latin typeface="Circular Std" panose="020B0604020202020204" charset="0"/>
                <a:cs typeface="Circular Std" panose="020B0604020202020204" charset="0"/>
              </a:rPr>
              <a:t> van de </a:t>
            </a:r>
            <a:r>
              <a:rPr lang="de-DE" sz="1867" b="1" dirty="0" err="1">
                <a:latin typeface="Circular Std" panose="020B0604020202020204" charset="0"/>
                <a:cs typeface="Circular Std" panose="020B0604020202020204" charset="0"/>
              </a:rPr>
              <a:t>bestuurders</a:t>
            </a:r>
            <a:r>
              <a:rPr lang="de-DE" sz="1867" b="1" dirty="0">
                <a:latin typeface="Circular Std" panose="020B0604020202020204" charset="0"/>
                <a:cs typeface="Circular Std" panose="020B0604020202020204" charset="0"/>
              </a:rPr>
              <a:t>:</a:t>
            </a:r>
          </a:p>
          <a:p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Faciliteren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in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capaciteit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en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middelen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(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dit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gaat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iets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vragen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van de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organisaties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)</a:t>
            </a:r>
          </a:p>
          <a:p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Bestuurlijk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commitment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(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op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een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bepaald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punt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gaat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regio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boven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organisatie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)</a:t>
            </a:r>
          </a:p>
          <a:p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Interne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dialoog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met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HR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directies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(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duidelijke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wens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genoemd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in de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gesprekken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</a:t>
            </a:r>
            <a:r>
              <a:rPr lang="de-DE" sz="1867" dirty="0" err="1">
                <a:latin typeface="Circular Std" panose="020B0604020202020204" charset="0"/>
                <a:cs typeface="Circular Std" panose="020B0604020202020204" charset="0"/>
              </a:rPr>
              <a:t>met</a:t>
            </a:r>
            <a:r>
              <a:rPr lang="de-DE" sz="1867" dirty="0">
                <a:latin typeface="Circular Std" panose="020B0604020202020204" charset="0"/>
                <a:cs typeface="Circular Std" panose="020B0604020202020204" charset="0"/>
              </a:rPr>
              <a:t> HR)</a:t>
            </a:r>
          </a:p>
          <a:p>
            <a:pPr marL="0" indent="0">
              <a:buNone/>
            </a:pPr>
            <a:endParaRPr lang="de-DE" sz="1867" dirty="0">
              <a:latin typeface="Circular Std" panose="020B0604020202020204" charset="0"/>
              <a:cs typeface="Circular Std" panose="020B0604020202020204" charset="0"/>
            </a:endParaRPr>
          </a:p>
          <a:p>
            <a:pPr marL="0" indent="0">
              <a:buNone/>
            </a:pPr>
            <a:endParaRPr lang="de-DE" sz="1333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FFC7FC98-21F2-06F7-F129-09C1BE0C9B0D}"/>
              </a:ext>
            </a:extLst>
          </p:cNvPr>
          <p:cNvSpPr txBox="1"/>
          <p:nvPr/>
        </p:nvSpPr>
        <p:spPr>
          <a:xfrm>
            <a:off x="686638" y="168276"/>
            <a:ext cx="7075548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30"/>
              </a:lnSpc>
              <a:defRPr/>
            </a:pPr>
            <a:r>
              <a:rPr lang="en-US" sz="4275" spc="-85" dirty="0">
                <a:solidFill>
                  <a:srgbClr val="33058D"/>
                </a:solidFill>
                <a:latin typeface="Circular Std"/>
              </a:rPr>
              <a:t>Hoe </a:t>
            </a:r>
            <a:r>
              <a:rPr lang="en-US" sz="4275" spc="-85" dirty="0" err="1">
                <a:solidFill>
                  <a:srgbClr val="33058D"/>
                </a:solidFill>
                <a:latin typeface="Circular Std"/>
              </a:rPr>
              <a:t>verder</a:t>
            </a:r>
            <a:r>
              <a:rPr lang="en-US" sz="4275" spc="-85" dirty="0">
                <a:solidFill>
                  <a:srgbClr val="33058D"/>
                </a:solidFill>
                <a:latin typeface="Circular Std"/>
              </a:rPr>
              <a:t>?</a:t>
            </a:r>
            <a:endParaRPr lang="en-US" sz="1475" spc="-29" dirty="0">
              <a:solidFill>
                <a:srgbClr val="33058D"/>
              </a:solidFill>
              <a:latin typeface="Circular Std"/>
            </a:endParaRPr>
          </a:p>
        </p:txBody>
      </p:sp>
    </p:spTree>
    <p:extLst>
      <p:ext uri="{BB962C8B-B14F-4D97-AF65-F5344CB8AC3E}">
        <p14:creationId xmlns:p14="http://schemas.microsoft.com/office/powerpoint/2010/main" val="230337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BDC370-BE9D-478F-8105-F5A44FF8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0541">
              <a:defRPr/>
            </a:pPr>
            <a:fld id="{1BF74186-B652-0D48-9971-A131DF19B72E}" type="slidenum">
              <a:rPr lang="en-US">
                <a:solidFill>
                  <a:srgbClr val="000000">
                    <a:tint val="75000"/>
                  </a:srgbClr>
                </a:solidFill>
              </a:rPr>
              <a:pPr defTabSz="570541">
                <a:defRPr/>
              </a:pPr>
              <a:t>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65D29F08-FC90-4251-224E-B92E4A95A222}"/>
              </a:ext>
            </a:extLst>
          </p:cNvPr>
          <p:cNvSpPr txBox="1"/>
          <p:nvPr/>
        </p:nvSpPr>
        <p:spPr>
          <a:xfrm>
            <a:off x="686638" y="168276"/>
            <a:ext cx="7075548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30"/>
              </a:lnSpc>
              <a:defRPr/>
            </a:pPr>
            <a:r>
              <a:rPr lang="en-US" sz="4275" spc="-85" dirty="0" err="1">
                <a:solidFill>
                  <a:srgbClr val="33058D"/>
                </a:solidFill>
                <a:latin typeface="Circular Std"/>
              </a:rPr>
              <a:t>Conclusie</a:t>
            </a:r>
            <a:r>
              <a:rPr lang="en-US" sz="4275" spc="-85" dirty="0">
                <a:solidFill>
                  <a:srgbClr val="33058D"/>
                </a:solidFill>
                <a:latin typeface="Circular Std"/>
              </a:rPr>
              <a:t> </a:t>
            </a:r>
            <a:r>
              <a:rPr lang="en-US" sz="4275" spc="-85" dirty="0" err="1">
                <a:solidFill>
                  <a:srgbClr val="33058D"/>
                </a:solidFill>
                <a:latin typeface="Circular Std"/>
              </a:rPr>
              <a:t>en</a:t>
            </a:r>
            <a:r>
              <a:rPr lang="en-US" sz="4275" spc="-85" dirty="0">
                <a:solidFill>
                  <a:srgbClr val="33058D"/>
                </a:solidFill>
                <a:latin typeface="Circular Std"/>
              </a:rPr>
              <a:t> </a:t>
            </a:r>
            <a:r>
              <a:rPr lang="en-US" sz="4275" spc="-85" dirty="0" err="1">
                <a:solidFill>
                  <a:srgbClr val="33058D"/>
                </a:solidFill>
                <a:latin typeface="Circular Std"/>
              </a:rPr>
              <a:t>vervolg</a:t>
            </a:r>
            <a:endParaRPr lang="en-US" sz="1475" spc="-29" dirty="0">
              <a:solidFill>
                <a:srgbClr val="33058D"/>
              </a:solidFill>
              <a:latin typeface="Circular Std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AD04CC5-9D5D-8EF1-672A-4573B7275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50900"/>
            <a:ext cx="9906000" cy="515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133" dirty="0">
                <a:latin typeface="+mj-lt"/>
              </a:rPr>
              <a:t>Goede eerste inventarisatie. Goede basis voor vervolg.</a:t>
            </a:r>
          </a:p>
          <a:p>
            <a:pPr marL="0" indent="0">
              <a:buNone/>
            </a:pPr>
            <a:r>
              <a:rPr lang="nl-NL" sz="2133" dirty="0">
                <a:latin typeface="+mj-lt"/>
              </a:rPr>
              <a:t>Gebruik kans en kracht om mee vorm te geven en invloed te hebben </a:t>
            </a:r>
            <a:br>
              <a:rPr lang="nl-NL" sz="2133" dirty="0">
                <a:latin typeface="+mj-lt"/>
              </a:rPr>
            </a:br>
            <a:r>
              <a:rPr lang="nl-NL" sz="2133" dirty="0">
                <a:latin typeface="+mj-lt"/>
              </a:rPr>
              <a:t>in de transformatie van de arbeidsmarkt.</a:t>
            </a:r>
          </a:p>
          <a:p>
            <a:pPr marL="0" indent="0">
              <a:buNone/>
            </a:pPr>
            <a:endParaRPr lang="nl-NL" sz="2133" dirty="0">
              <a:latin typeface="+mj-lt"/>
            </a:endParaRPr>
          </a:p>
          <a:p>
            <a:pPr marL="0" indent="0">
              <a:buNone/>
            </a:pPr>
            <a:r>
              <a:rPr lang="nl-NL" sz="2133" dirty="0">
                <a:latin typeface="+mj-lt"/>
              </a:rPr>
              <a:t>Doel</a:t>
            </a:r>
          </a:p>
          <a:p>
            <a:pPr marL="0" indent="0">
              <a:buNone/>
            </a:pPr>
            <a:r>
              <a:rPr lang="nl-NL" sz="2133" dirty="0">
                <a:latin typeface="+mj-lt"/>
              </a:rPr>
              <a:t>- verdiepen in behoeften </a:t>
            </a:r>
          </a:p>
          <a:p>
            <a:pPr marL="0" indent="0">
              <a:buNone/>
            </a:pPr>
            <a:r>
              <a:rPr lang="nl-NL" sz="2133" dirty="0">
                <a:latin typeface="+mj-lt"/>
              </a:rPr>
              <a:t>- uit geclusterd beeld een gedragen totaalbeeld maken</a:t>
            </a:r>
          </a:p>
          <a:p>
            <a:pPr marL="0" indent="0">
              <a:buNone/>
            </a:pPr>
            <a:r>
              <a:rPr lang="nl-NL" sz="2133" dirty="0">
                <a:latin typeface="+mj-lt"/>
              </a:rPr>
              <a:t>- samen optrekken voor grote impact</a:t>
            </a:r>
          </a:p>
          <a:p>
            <a:pPr marL="0" indent="0">
              <a:buNone/>
            </a:pPr>
            <a:endParaRPr lang="nl-NL" sz="2133" dirty="0">
              <a:latin typeface="+mj-lt"/>
            </a:endParaRPr>
          </a:p>
          <a:p>
            <a:pPr marL="0" indent="0">
              <a:buNone/>
            </a:pPr>
            <a:r>
              <a:rPr lang="nl-NL" sz="2133" dirty="0">
                <a:latin typeface="+mj-lt"/>
              </a:rPr>
              <a:t>Kracht zit in gezamenlijk optrekken voor veel impact. Wij gaan ervoor!</a:t>
            </a:r>
          </a:p>
          <a:p>
            <a:pPr marL="0" indent="0">
              <a:buNone/>
            </a:pPr>
            <a:endParaRPr lang="nl-NL" sz="2133" dirty="0">
              <a:latin typeface="+mj-lt"/>
            </a:endParaRPr>
          </a:p>
          <a:p>
            <a:pPr marL="0" indent="0">
              <a:buNone/>
            </a:pPr>
            <a:endParaRPr lang="de-DE" sz="213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66502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Breedbeeld</PresentationFormat>
  <Paragraphs>67</Paragraphs>
  <Slides>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Circular Std</vt:lpstr>
      <vt:lpstr>Circular Std Book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Catrien Verhoeven</dc:creator>
  <cp:lastModifiedBy>Catrien Verhoeven</cp:lastModifiedBy>
  <cp:revision>1</cp:revision>
  <dcterms:created xsi:type="dcterms:W3CDTF">2024-03-13T09:46:26Z</dcterms:created>
  <dcterms:modified xsi:type="dcterms:W3CDTF">2024-03-13T09:47:10Z</dcterms:modified>
</cp:coreProperties>
</file>