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47470483" r:id="rId2"/>
    <p:sldId id="2141411596" r:id="rId3"/>
    <p:sldId id="2141411678" r:id="rId4"/>
    <p:sldId id="2141411673" r:id="rId5"/>
    <p:sldId id="2141411654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73CC0-CA84-41F6-809C-1A414957061D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99A20-9612-443C-91A3-7D9842026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1127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Inge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CB670-3EB3-4E9D-82E6-D4406FF394D0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715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0CB670-3EB3-4E9D-82E6-D4406FF394D0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114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DA576-8631-FFE4-40D2-73C892CB6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43738A1-C2DC-7AB5-113B-71EF54598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AF4686-B794-AE84-9C1A-3BFF5665C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56686F-871D-9B16-2752-84794ACAD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5AF7A7-582F-4CA9-FA69-9766DBC5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52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96D42-2189-8913-ACA9-57DD3BEE2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5BA6DED-F2FB-55E7-01F1-B7B7201D8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919202-393F-2CEE-F7C7-6FA1D316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241181-BE8C-586F-6F8D-60282CE1C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681A5B-CE70-3A66-3175-21F856C3E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311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6F03D7E-6A15-4881-DD10-9FF752D4A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8562E60-950B-DA5D-31BB-9BE3BD14D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837981-A4A6-DF4F-7DFC-D875B0907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8B4B5E-FBAC-8F6F-DAE9-F1A54F4EF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7B1618-360B-860A-406F-9C5422AD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490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591" imgH="610" progId="TCLayout.ActiveDocument.1">
                  <p:embed/>
                </p:oleObj>
              </mc:Choice>
              <mc:Fallback>
                <p:oleObj name="think-cell Slide" r:id="rId5" imgW="591" imgH="610" progId="TCLayout.ActiveDocument.1">
                  <p:embed/>
                  <p:pic>
                    <p:nvPicPr>
                      <p:cNvPr id="18" name="Object 1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5C02211C-EFC7-487C-ACBE-61EE344A087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95385" cy="1587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>
              <a:buFont typeface="Arial" pitchFamily="34" charset="0"/>
              <a:buNone/>
            </a:pPr>
            <a:endParaRPr lang="en-US" sz="2400" b="1" i="0" baseline="0">
              <a:latin typeface="Lato" panose="020F0502020204030203" pitchFamily="34" charset="0"/>
              <a:ea typeface="+mj-ea"/>
              <a:cs typeface="Arial" pitchFamily="34" charset="0"/>
              <a:sym typeface="Lato" panose="020F0502020204030203" pitchFamily="34" charset="0"/>
            </a:endParaRP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62709" y="188387"/>
            <a:ext cx="11066583" cy="723077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Footnote">
            <a:extLst>
              <a:ext uri="{FF2B5EF4-FFF2-40B4-BE49-F238E27FC236}">
                <a16:creationId xmlns:a16="http://schemas.microsoft.com/office/drawing/2014/main" id="{4DDAE66F-BD05-4DB5-B6E2-B1707ADC95E1}"/>
              </a:ext>
            </a:extLst>
          </p:cNvPr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551224" y="6249270"/>
            <a:ext cx="6126740" cy="450782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marL="111128" indent="-111128" algn="l">
              <a:buFont typeface="+mj-lt"/>
              <a:buAutoNum type="arabicParenR"/>
              <a:defRPr sz="750" b="0" i="0">
                <a:solidFill>
                  <a:schemeClr val="tx1"/>
                </a:solidFill>
                <a:latin typeface="Lato" panose="020F0502020204030203" pitchFamily="34" charset="77"/>
              </a:defRPr>
            </a:lvl1pPr>
          </a:lstStyle>
          <a:p>
            <a:pPr lvl="0"/>
            <a:r>
              <a:rPr lang="en-US"/>
              <a:t>Footnote</a:t>
            </a:r>
          </a:p>
          <a:p>
            <a:pPr lvl="0"/>
            <a:r>
              <a:rPr lang="en-US"/>
              <a:t>Footnote</a:t>
            </a:r>
          </a:p>
        </p:txBody>
      </p:sp>
    </p:spTree>
    <p:extLst>
      <p:ext uri="{BB962C8B-B14F-4D97-AF65-F5344CB8AC3E}">
        <p14:creationId xmlns:p14="http://schemas.microsoft.com/office/powerpoint/2010/main" val="3276061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000">
          <p15:clr>
            <a:srgbClr val="C35EA4"/>
          </p15:clr>
        </p15:guide>
        <p15:guide id="3" pos="3240">
          <p15:clr>
            <a:srgbClr val="C35EA4"/>
          </p15:clr>
        </p15:guide>
        <p15:guide id="4" orient="horz" pos="1104">
          <p15:clr>
            <a:srgbClr val="C35EA4"/>
          </p15:clr>
        </p15:guide>
        <p15:guide id="5" orient="horz" pos="1200">
          <p15:clr>
            <a:srgbClr val="C35EA4"/>
          </p15:clr>
        </p15:guide>
        <p15:guide id="6" pos="528">
          <p15:clr>
            <a:srgbClr val="A4A3A4"/>
          </p15:clr>
        </p15:guide>
        <p15:guide id="7" pos="2760">
          <p15:clr>
            <a:srgbClr val="A4A3A4"/>
          </p15:clr>
        </p15:guide>
        <p15:guide id="8" orient="horz" pos="1416">
          <p15:clr>
            <a:srgbClr val="A4A3A4"/>
          </p15:clr>
        </p15:guide>
        <p15:guide id="9" orient="horz" pos="3288">
          <p15:clr>
            <a:srgbClr val="A4A3A4"/>
          </p15:clr>
        </p15:guide>
        <p15:guide id="10" pos="3480">
          <p15:clr>
            <a:srgbClr val="A4A3A4"/>
          </p15:clr>
        </p15:guide>
        <p15:guide id="11" pos="5712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2DE46-D3D0-362E-24F5-BD7BBF25F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1DFE5A-3E25-70FA-5B8A-8223279CD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CDBC44-0613-C864-8783-FEE1961C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9C4434-9F55-D810-E5DF-8964D3C42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E51E2FC-EDDE-A661-42A6-F51BC36F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930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606D3-4E9D-4E3F-E6EE-AC14F15E2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17A63F3-A74E-9A21-F405-89E3B5253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35D0EF-CA06-4132-C126-0140CBA64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3FB0B4-30EE-C09A-56C2-21B742308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EE7A81-98D7-0778-102B-8A157B5D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659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4DBF21-ADE9-CFDE-488B-C00950516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50B052-E951-53FE-0FD1-1010310FA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A610419-1059-A79B-30A9-4FD2646B4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0206699-071E-F96C-2586-434879B95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20666D0-E0BE-1DE0-EEC5-D839D43D6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4FA903-774F-F9C7-A73A-E80513E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3245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F2A7FE-7A95-959F-341E-7C559BEEB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DA13E8E-0260-D382-3FE4-7A82258D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4F31829-BA09-3895-FBCC-F49DF94FD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AA08C88-4DE1-2923-322E-02DB62B6B9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4F4B7EE-C008-25DE-C20A-DB08CBF63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E1186D1-C74E-172F-5C9E-FF4611955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5F8D3B0-BFB0-C277-D90D-04FA426D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B20DACC-A9A2-B88B-6B9A-53ABF78F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188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DD12DD-1F20-45C0-D6CD-9558588A9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6D8BC9E-26C1-98AA-63C1-36E6AFD6C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13D8DA3-094B-66A8-07B7-51D686B1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9E02A5B-2D4F-5DE8-1A7F-1C90B025E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02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6745E44-3FC4-290B-DC3B-709A4CFD0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1B19595-B3F3-EECA-9F2C-C7A30F825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BE62AA6-A908-770D-9D85-DACBF129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9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76E1E8-C044-D8D7-6AD3-1D4C4B4C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92F5EF-7908-2FC9-2168-A3C191DD0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F9F5FC3-1351-D220-EE6E-AB389937C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0A1CDFD-0613-357A-9405-3E3EB460B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9DA6895-4923-B917-40EC-5F5000F03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76B9D26-3165-E0A7-1A5F-D0CCED34E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80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900DB-6848-FFE6-D3C7-AC75BC41B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68367E5-6C94-D1D0-3EF7-033DF6D78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024A5C0-AD92-5E5F-36B5-CAB63201B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855241C-20B4-3040-AA1D-B0A57AC8D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EED17D0-F635-DD19-485F-60AD46799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419EDA8-7123-3C7D-D324-1F1B86181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522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182263-A6C9-2E04-EB3A-0458F77F9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D04333C-1DA5-07E3-F96C-90A46AA22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4ED403-B018-64F1-1A7C-6F5469CEF5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35FD09-94EA-428A-A48F-0B8BB6022FBA}" type="datetimeFigureOut">
              <a:rPr lang="nl-NL" smtClean="0"/>
              <a:t>13-3-2024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3F01D1-7515-0ADD-9C57-4C1D48C56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73BC42-2DA3-930E-8BD1-988298ABA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FD1D76-4AA3-44D1-98CA-2915373C17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19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9.sv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5" Type="http://schemas.openxmlformats.org/officeDocument/2006/relationships/image" Target="../media/image23.sv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svg"/><Relationship Id="rId20" Type="http://schemas.openxmlformats.org/officeDocument/2006/relationships/image" Target="../media/image18.png"/><Relationship Id="rId29" Type="http://schemas.openxmlformats.org/officeDocument/2006/relationships/image" Target="../media/image27.svg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emf"/><Relationship Id="rId15" Type="http://schemas.openxmlformats.org/officeDocument/2006/relationships/image" Target="../media/image13.png"/><Relationship Id="rId23" Type="http://schemas.openxmlformats.org/officeDocument/2006/relationships/image" Target="../media/image21.svg"/><Relationship Id="rId28" Type="http://schemas.openxmlformats.org/officeDocument/2006/relationships/image" Target="../media/image26.png"/><Relationship Id="rId10" Type="http://schemas.openxmlformats.org/officeDocument/2006/relationships/image" Target="../media/image8.svg"/><Relationship Id="rId19" Type="http://schemas.openxmlformats.org/officeDocument/2006/relationships/image" Target="../media/image17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png"/><Relationship Id="rId14" Type="http://schemas.openxmlformats.org/officeDocument/2006/relationships/image" Target="../media/image12.svg"/><Relationship Id="rId22" Type="http://schemas.openxmlformats.org/officeDocument/2006/relationships/image" Target="../media/image20.png"/><Relationship Id="rId27" Type="http://schemas.openxmlformats.org/officeDocument/2006/relationships/image" Target="../media/image25.svg"/><Relationship Id="rId30" Type="http://schemas.openxmlformats.org/officeDocument/2006/relationships/image" Target="../media/image2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2.svg"/><Relationship Id="rId7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>
            <a:extLst>
              <a:ext uri="{FF2B5EF4-FFF2-40B4-BE49-F238E27FC236}">
                <a16:creationId xmlns:a16="http://schemas.microsoft.com/office/drawing/2014/main" id="{12BBD453-A621-FF42-F991-F667E763B2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 bwMode="auto">
          <a:xfrm>
            <a:off x="0" y="0"/>
            <a:ext cx="121920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9B6D99F-26A8-E2A5-379C-BC8DAC6CAE07}"/>
              </a:ext>
            </a:extLst>
          </p:cNvPr>
          <p:cNvSpPr/>
          <p:nvPr/>
        </p:nvSpPr>
        <p:spPr>
          <a:xfrm>
            <a:off x="0" y="10388"/>
            <a:ext cx="12192000" cy="6858000"/>
          </a:xfrm>
          <a:prstGeom prst="rect">
            <a:avLst/>
          </a:prstGeom>
          <a:solidFill>
            <a:schemeClr val="bg1">
              <a:alpha val="648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366AF6-0210-7511-19BC-157D7ACB5B4B}"/>
              </a:ext>
            </a:extLst>
          </p:cNvPr>
          <p:cNvSpPr txBox="1"/>
          <p:nvPr/>
        </p:nvSpPr>
        <p:spPr>
          <a:xfrm>
            <a:off x="0" y="3198167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4400" b="1" dirty="0">
                <a:latin typeface="+mj-lt"/>
                <a:ea typeface="+mj-ea"/>
                <a:cs typeface="+mj-cs"/>
              </a:rPr>
              <a:t>Palliatieve zorg</a:t>
            </a:r>
            <a:endParaRPr lang="nl-NL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53F1698-81FF-7DA2-CC6D-0D5344BECE2B}"/>
              </a:ext>
            </a:extLst>
          </p:cNvPr>
          <p:cNvSpPr txBox="1">
            <a:spLocks/>
          </p:cNvSpPr>
          <p:nvPr/>
        </p:nvSpPr>
        <p:spPr>
          <a:xfrm>
            <a:off x="4258187" y="4074289"/>
            <a:ext cx="2987566" cy="1797092"/>
          </a:xfrm>
          <a:prstGeom prst="rect">
            <a:avLst/>
          </a:prstGeom>
          <a:solidFill>
            <a:srgbClr val="FFFFFF">
              <a:alpha val="70196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altLang="nl-NL" sz="2000" dirty="0">
                <a:latin typeface="Arial"/>
                <a:cs typeface="Arial"/>
              </a:rPr>
              <a:t>-&gt; wat we doen</a:t>
            </a:r>
            <a:br>
              <a:rPr lang="nl-NL" altLang="nl-NL" sz="2000" dirty="0">
                <a:latin typeface="Arial"/>
                <a:cs typeface="Arial"/>
              </a:rPr>
            </a:br>
            <a:r>
              <a:rPr lang="nl-NL" altLang="nl-NL" sz="2000" dirty="0">
                <a:latin typeface="Arial"/>
                <a:cs typeface="Arial"/>
              </a:rPr>
              <a:t>-&gt; waar we staan</a:t>
            </a:r>
            <a:br>
              <a:rPr lang="nl-NL" altLang="nl-NL" sz="2000" dirty="0">
                <a:latin typeface="Arial"/>
                <a:cs typeface="Arial"/>
              </a:rPr>
            </a:br>
            <a:r>
              <a:rPr lang="nl-NL" altLang="nl-NL" sz="2000" dirty="0">
                <a:latin typeface="Arial"/>
                <a:cs typeface="Arial"/>
              </a:rPr>
              <a:t>-&gt; knel &amp; kans &amp; vraag</a:t>
            </a:r>
          </a:p>
        </p:txBody>
      </p:sp>
    </p:spTree>
    <p:extLst>
      <p:ext uri="{BB962C8B-B14F-4D97-AF65-F5344CB8AC3E}">
        <p14:creationId xmlns:p14="http://schemas.microsoft.com/office/powerpoint/2010/main" val="317140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5CB4F7D2-A513-E7E6-DD1A-192E485D99C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26" imgH="526" progId="TCLayout.ActiveDocument.1">
                  <p:embed/>
                </p:oleObj>
              </mc:Choice>
              <mc:Fallback>
                <p:oleObj name="think-cell Slide" r:id="rId4" imgW="526" imgH="526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5CB4F7D2-A513-E7E6-DD1A-192E485D99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4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Afgeronde rechthoek 68">
            <a:extLst>
              <a:ext uri="{FF2B5EF4-FFF2-40B4-BE49-F238E27FC236}">
                <a16:creationId xmlns:a16="http://schemas.microsoft.com/office/drawing/2014/main" id="{83979EA9-FEAA-1D96-3DB8-28243552D43C}"/>
              </a:ext>
            </a:extLst>
          </p:cNvPr>
          <p:cNvSpPr/>
          <p:nvPr/>
        </p:nvSpPr>
        <p:spPr>
          <a:xfrm>
            <a:off x="1129695" y="2574097"/>
            <a:ext cx="2622309" cy="3879536"/>
          </a:xfrm>
          <a:prstGeom prst="roundRect">
            <a:avLst>
              <a:gd name="adj" fmla="val 1574"/>
            </a:avLst>
          </a:prstGeom>
          <a:solidFill>
            <a:schemeClr val="accent6">
              <a:lumMod val="75000"/>
              <a:alpha val="20000"/>
            </a:schemeClr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70" name="Afgeronde rechthoek 69">
            <a:extLst>
              <a:ext uri="{FF2B5EF4-FFF2-40B4-BE49-F238E27FC236}">
                <a16:creationId xmlns:a16="http://schemas.microsoft.com/office/drawing/2014/main" id="{0D8491DA-41E5-DF4D-679E-BBAFC906BA12}"/>
              </a:ext>
            </a:extLst>
          </p:cNvPr>
          <p:cNvSpPr/>
          <p:nvPr/>
        </p:nvSpPr>
        <p:spPr>
          <a:xfrm>
            <a:off x="3936845" y="3642585"/>
            <a:ext cx="3874665" cy="2799842"/>
          </a:xfrm>
          <a:prstGeom prst="roundRect">
            <a:avLst>
              <a:gd name="adj" fmla="val 1574"/>
            </a:avLst>
          </a:prstGeom>
          <a:solidFill>
            <a:schemeClr val="accent2">
              <a:lumMod val="60000"/>
              <a:lumOff val="40000"/>
              <a:alpha val="20000"/>
            </a:schemeClr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71" name="Afgeronde rechthoek 70">
            <a:extLst>
              <a:ext uri="{FF2B5EF4-FFF2-40B4-BE49-F238E27FC236}">
                <a16:creationId xmlns:a16="http://schemas.microsoft.com/office/drawing/2014/main" id="{C311FCDC-1A11-2348-405A-E93F0EB01141}"/>
              </a:ext>
            </a:extLst>
          </p:cNvPr>
          <p:cNvSpPr/>
          <p:nvPr/>
        </p:nvSpPr>
        <p:spPr>
          <a:xfrm>
            <a:off x="8120082" y="2618921"/>
            <a:ext cx="3193807" cy="3812300"/>
          </a:xfrm>
          <a:prstGeom prst="roundRect">
            <a:avLst>
              <a:gd name="adj" fmla="val 1574"/>
            </a:avLst>
          </a:prstGeom>
          <a:solidFill>
            <a:schemeClr val="accent6">
              <a:lumMod val="60000"/>
              <a:lumOff val="40000"/>
              <a:alpha val="20000"/>
            </a:schemeClr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01FACE-375C-7BBF-8A70-D8623B75928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27837" t="12924" r="29709" b="33619"/>
          <a:stretch/>
        </p:blipFill>
        <p:spPr>
          <a:xfrm>
            <a:off x="5586365" y="2465798"/>
            <a:ext cx="591670" cy="745016"/>
          </a:xfrm>
          <a:prstGeom prst="rect">
            <a:avLst/>
          </a:prstGeom>
        </p:spPr>
      </p:pic>
      <p:sp>
        <p:nvSpPr>
          <p:cNvPr id="5" name="pto_dtb_230227191735">
            <a:extLst>
              <a:ext uri="{FF2B5EF4-FFF2-40B4-BE49-F238E27FC236}">
                <a16:creationId xmlns:a16="http://schemas.microsoft.com/office/drawing/2014/main" id="{11957E9B-11CA-5F39-D2FC-8CFC6B194665}"/>
              </a:ext>
            </a:extLst>
          </p:cNvPr>
          <p:cNvSpPr txBox="1">
            <a:spLocks/>
          </p:cNvSpPr>
          <p:nvPr/>
        </p:nvSpPr>
        <p:spPr>
          <a:xfrm>
            <a:off x="4144817" y="1734188"/>
            <a:ext cx="3936150" cy="585420"/>
          </a:xfrm>
          <a:prstGeom prst="rect">
            <a:avLst/>
          </a:prstGeom>
          <a:noFill/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2400" b="1" i="1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Transformatie palliatieve zorg</a:t>
            </a:r>
          </a:p>
        </p:txBody>
      </p:sp>
      <p:sp>
        <p:nvSpPr>
          <p:cNvPr id="42" name="pto_dtb_230227191735">
            <a:extLst>
              <a:ext uri="{FF2B5EF4-FFF2-40B4-BE49-F238E27FC236}">
                <a16:creationId xmlns:a16="http://schemas.microsoft.com/office/drawing/2014/main" id="{D764A8F2-B13A-7A2D-CFBA-0FCD586F1AB6}"/>
              </a:ext>
            </a:extLst>
          </p:cNvPr>
          <p:cNvSpPr txBox="1">
            <a:spLocks/>
          </p:cNvSpPr>
          <p:nvPr/>
        </p:nvSpPr>
        <p:spPr>
          <a:xfrm>
            <a:off x="2374475" y="3728812"/>
            <a:ext cx="1362047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Proactieve zorgplanning</a:t>
            </a:r>
          </a:p>
        </p:txBody>
      </p:sp>
      <p:sp>
        <p:nvSpPr>
          <p:cNvPr id="43" name="pto_dtb_230227191735">
            <a:extLst>
              <a:ext uri="{FF2B5EF4-FFF2-40B4-BE49-F238E27FC236}">
                <a16:creationId xmlns:a16="http://schemas.microsoft.com/office/drawing/2014/main" id="{193E40F9-99DD-A6F8-043E-BF8A902ECBE4}"/>
              </a:ext>
            </a:extLst>
          </p:cNvPr>
          <p:cNvSpPr txBox="1">
            <a:spLocks/>
          </p:cNvSpPr>
          <p:nvPr/>
        </p:nvSpPr>
        <p:spPr>
          <a:xfrm>
            <a:off x="2374475" y="5416788"/>
            <a:ext cx="1371769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Ondersteuning complexe casuïstiek</a:t>
            </a:r>
          </a:p>
        </p:txBody>
      </p:sp>
      <p:sp>
        <p:nvSpPr>
          <p:cNvPr id="44" name="pto_dtb_230227191735">
            <a:extLst>
              <a:ext uri="{FF2B5EF4-FFF2-40B4-BE49-F238E27FC236}">
                <a16:creationId xmlns:a16="http://schemas.microsoft.com/office/drawing/2014/main" id="{A3658047-EB0D-827E-26CF-FAC85B2483C2}"/>
              </a:ext>
            </a:extLst>
          </p:cNvPr>
          <p:cNvSpPr txBox="1">
            <a:spLocks/>
          </p:cNvSpPr>
          <p:nvPr/>
        </p:nvSpPr>
        <p:spPr>
          <a:xfrm>
            <a:off x="2374474" y="4545577"/>
            <a:ext cx="1274210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Transmurale coördinatie &amp; continuïteit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C32475B-E3DD-A8EC-1477-3F220143A611}"/>
              </a:ext>
            </a:extLst>
          </p:cNvPr>
          <p:cNvSpPr txBox="1">
            <a:spLocks/>
          </p:cNvSpPr>
          <p:nvPr/>
        </p:nvSpPr>
        <p:spPr>
          <a:xfrm>
            <a:off x="1997996" y="404367"/>
            <a:ext cx="10302239" cy="597585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 algn="l" defTabSz="914423" rtl="0" eaLnBrk="1" latinLnBrk="0" hangingPunct="1">
              <a:spcBef>
                <a:spcPct val="0"/>
              </a:spcBef>
              <a:buNone/>
              <a:defRPr sz="2400" b="1" i="0" kern="1200">
                <a:solidFill>
                  <a:schemeClr val="tx2"/>
                </a:solidFill>
                <a:latin typeface="Lato" panose="020F0502020204030203" pitchFamily="34" charset="77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Arial"/>
              </a:rPr>
              <a:t>Implementatie van het Kwaliteitskader PZ</a:t>
            </a:r>
          </a:p>
        </p:txBody>
      </p:sp>
      <p:sp>
        <p:nvSpPr>
          <p:cNvPr id="7" name="Oval 191">
            <a:extLst>
              <a:ext uri="{FF2B5EF4-FFF2-40B4-BE49-F238E27FC236}">
                <a16:creationId xmlns:a16="http://schemas.microsoft.com/office/drawing/2014/main" id="{52E5247E-9B5A-462E-6B7A-2D8D9133887B}"/>
              </a:ext>
            </a:extLst>
          </p:cNvPr>
          <p:cNvSpPr/>
          <p:nvPr/>
        </p:nvSpPr>
        <p:spPr>
          <a:xfrm>
            <a:off x="1496594" y="3860442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phic 7" descr="Boardroom with solid fill">
            <a:extLst>
              <a:ext uri="{FF2B5EF4-FFF2-40B4-BE49-F238E27FC236}">
                <a16:creationId xmlns:a16="http://schemas.microsoft.com/office/drawing/2014/main" id="{1828DD29-5A75-DFFA-CD84-09F09A3442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94382" y="3946460"/>
            <a:ext cx="551038" cy="551038"/>
          </a:xfrm>
          <a:prstGeom prst="rect">
            <a:avLst/>
          </a:prstGeom>
        </p:spPr>
      </p:pic>
      <p:sp>
        <p:nvSpPr>
          <p:cNvPr id="9" name="Oval 191">
            <a:extLst>
              <a:ext uri="{FF2B5EF4-FFF2-40B4-BE49-F238E27FC236}">
                <a16:creationId xmlns:a16="http://schemas.microsoft.com/office/drawing/2014/main" id="{BA93CAA8-04F2-F8A2-0370-3816972FD321}"/>
              </a:ext>
            </a:extLst>
          </p:cNvPr>
          <p:cNvSpPr/>
          <p:nvPr/>
        </p:nvSpPr>
        <p:spPr>
          <a:xfrm>
            <a:off x="1496594" y="4621582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Oval 191">
            <a:extLst>
              <a:ext uri="{FF2B5EF4-FFF2-40B4-BE49-F238E27FC236}">
                <a16:creationId xmlns:a16="http://schemas.microsoft.com/office/drawing/2014/main" id="{511A6647-E225-A4DD-B900-2E8A18BBB0FD}"/>
              </a:ext>
            </a:extLst>
          </p:cNvPr>
          <p:cNvSpPr/>
          <p:nvPr/>
        </p:nvSpPr>
        <p:spPr>
          <a:xfrm>
            <a:off x="1496594" y="5382721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pic>
        <p:nvPicPr>
          <p:cNvPr id="17" name="Graphic 16" descr="Doctor female with solid fill">
            <a:extLst>
              <a:ext uri="{FF2B5EF4-FFF2-40B4-BE49-F238E27FC236}">
                <a16:creationId xmlns:a16="http://schemas.microsoft.com/office/drawing/2014/main" id="{8A79E189-BF22-583E-5280-3C063782AE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604493" y="5476927"/>
            <a:ext cx="534665" cy="534665"/>
          </a:xfrm>
          <a:prstGeom prst="rect">
            <a:avLst/>
          </a:prstGeom>
        </p:spPr>
      </p:pic>
      <p:pic>
        <p:nvPicPr>
          <p:cNvPr id="18" name="Graphic 17" descr="Call center with solid fill">
            <a:extLst>
              <a:ext uri="{FF2B5EF4-FFF2-40B4-BE49-F238E27FC236}">
                <a16:creationId xmlns:a16="http://schemas.microsoft.com/office/drawing/2014/main" id="{62215EDC-B63C-F9CD-729B-C17480D6D1F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50756" y="4696523"/>
            <a:ext cx="461137" cy="461137"/>
          </a:xfrm>
          <a:prstGeom prst="rect">
            <a:avLst/>
          </a:prstGeom>
        </p:spPr>
      </p:pic>
      <p:sp>
        <p:nvSpPr>
          <p:cNvPr id="19" name="pto_dtb_230227191735">
            <a:extLst>
              <a:ext uri="{FF2B5EF4-FFF2-40B4-BE49-F238E27FC236}">
                <a16:creationId xmlns:a16="http://schemas.microsoft.com/office/drawing/2014/main" id="{B24E0114-56B9-FDF4-0AEE-24BDD0968D07}"/>
              </a:ext>
            </a:extLst>
          </p:cNvPr>
          <p:cNvSpPr txBox="1">
            <a:spLocks/>
          </p:cNvSpPr>
          <p:nvPr/>
        </p:nvSpPr>
        <p:spPr>
          <a:xfrm>
            <a:off x="4882021" y="4094756"/>
            <a:ext cx="942595" cy="738085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Kennis van palliatieve zorg</a:t>
            </a:r>
          </a:p>
        </p:txBody>
      </p:sp>
      <p:sp>
        <p:nvSpPr>
          <p:cNvPr id="21" name="pto_dtb_230227191735">
            <a:extLst>
              <a:ext uri="{FF2B5EF4-FFF2-40B4-BE49-F238E27FC236}">
                <a16:creationId xmlns:a16="http://schemas.microsoft.com/office/drawing/2014/main" id="{FF0C1B3D-D454-1A73-B5F0-1E0795D734E0}"/>
              </a:ext>
            </a:extLst>
          </p:cNvPr>
          <p:cNvSpPr txBox="1">
            <a:spLocks/>
          </p:cNvSpPr>
          <p:nvPr/>
        </p:nvSpPr>
        <p:spPr>
          <a:xfrm>
            <a:off x="4818248" y="5011436"/>
            <a:ext cx="1184903" cy="726880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Digitalisering voor </a:t>
            </a:r>
            <a:b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</a:b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transmurale samenwerking</a:t>
            </a:r>
          </a:p>
        </p:txBody>
      </p:sp>
      <p:sp>
        <p:nvSpPr>
          <p:cNvPr id="23" name="Oval 191">
            <a:extLst>
              <a:ext uri="{FF2B5EF4-FFF2-40B4-BE49-F238E27FC236}">
                <a16:creationId xmlns:a16="http://schemas.microsoft.com/office/drawing/2014/main" id="{6C6C7271-46F2-3128-6D79-A2835C03940B}"/>
              </a:ext>
            </a:extLst>
          </p:cNvPr>
          <p:cNvSpPr/>
          <p:nvPr/>
        </p:nvSpPr>
        <p:spPr>
          <a:xfrm>
            <a:off x="4034260" y="4162385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25" name="Oval 191">
            <a:extLst>
              <a:ext uri="{FF2B5EF4-FFF2-40B4-BE49-F238E27FC236}">
                <a16:creationId xmlns:a16="http://schemas.microsoft.com/office/drawing/2014/main" id="{17AD3345-444B-3E95-8B06-477B763ACEDF}"/>
              </a:ext>
            </a:extLst>
          </p:cNvPr>
          <p:cNvSpPr/>
          <p:nvPr/>
        </p:nvSpPr>
        <p:spPr>
          <a:xfrm>
            <a:off x="4034260" y="5024347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pic>
        <p:nvPicPr>
          <p:cNvPr id="29" name="Graphic 28" descr="Storytelling with solid fill">
            <a:extLst>
              <a:ext uri="{FF2B5EF4-FFF2-40B4-BE49-F238E27FC236}">
                <a16:creationId xmlns:a16="http://schemas.microsoft.com/office/drawing/2014/main" id="{BC82D2B0-D999-183D-79A1-F658D1FCB11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177848" y="4269089"/>
            <a:ext cx="463286" cy="463286"/>
          </a:xfrm>
          <a:prstGeom prst="rect">
            <a:avLst/>
          </a:prstGeom>
        </p:spPr>
      </p:pic>
      <p:pic>
        <p:nvPicPr>
          <p:cNvPr id="30" name="Graphic 29" descr="Processor with solid fill">
            <a:extLst>
              <a:ext uri="{FF2B5EF4-FFF2-40B4-BE49-F238E27FC236}">
                <a16:creationId xmlns:a16="http://schemas.microsoft.com/office/drawing/2014/main" id="{F4109575-A71A-9AE8-F849-42307E945CB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131664" y="5101630"/>
            <a:ext cx="555655" cy="555655"/>
          </a:xfrm>
          <a:prstGeom prst="rect">
            <a:avLst/>
          </a:prstGeom>
        </p:spPr>
      </p:pic>
      <p:sp>
        <p:nvSpPr>
          <p:cNvPr id="33" name="pto_dtb_230227191735">
            <a:extLst>
              <a:ext uri="{FF2B5EF4-FFF2-40B4-BE49-F238E27FC236}">
                <a16:creationId xmlns:a16="http://schemas.microsoft.com/office/drawing/2014/main" id="{2B26E84F-6125-84E7-A714-1782D2A2FE5E}"/>
              </a:ext>
            </a:extLst>
          </p:cNvPr>
          <p:cNvSpPr txBox="1">
            <a:spLocks/>
          </p:cNvSpPr>
          <p:nvPr/>
        </p:nvSpPr>
        <p:spPr>
          <a:xfrm>
            <a:off x="5302854" y="3694020"/>
            <a:ext cx="1238151" cy="274706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WAARMEE</a:t>
            </a:r>
          </a:p>
        </p:txBody>
      </p:sp>
      <p:sp>
        <p:nvSpPr>
          <p:cNvPr id="34" name="pto_dtb_230227191735">
            <a:extLst>
              <a:ext uri="{FF2B5EF4-FFF2-40B4-BE49-F238E27FC236}">
                <a16:creationId xmlns:a16="http://schemas.microsoft.com/office/drawing/2014/main" id="{12E68225-744E-CFCE-C828-9224D56F10EE}"/>
              </a:ext>
            </a:extLst>
          </p:cNvPr>
          <p:cNvSpPr txBox="1">
            <a:spLocks/>
          </p:cNvSpPr>
          <p:nvPr/>
        </p:nvSpPr>
        <p:spPr>
          <a:xfrm>
            <a:off x="9097602" y="3369793"/>
            <a:ext cx="2171345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Reduceren potentieel niet-passende zorg 2</a:t>
            </a:r>
            <a:r>
              <a:rPr kumimoji="0" lang="nl-NL" sz="1400" b="0" i="0" u="none" strike="noStrike" kern="1200" cap="none" spc="0" normalizeH="0" baseline="30000" noProof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e</a:t>
            </a: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 lijn</a:t>
            </a:r>
            <a:endParaRPr kumimoji="0" lang="nl-NL" sz="1400" b="0" i="0" u="none" strike="noStrike" kern="1200" cap="none" spc="0" normalizeH="0" baseline="30000" noProof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Lato"/>
              <a:ea typeface="Lato"/>
              <a:cs typeface="Arial"/>
            </a:endParaRPr>
          </a:p>
        </p:txBody>
      </p:sp>
      <p:sp>
        <p:nvSpPr>
          <p:cNvPr id="36" name="pto_dtb_230227191735">
            <a:extLst>
              <a:ext uri="{FF2B5EF4-FFF2-40B4-BE49-F238E27FC236}">
                <a16:creationId xmlns:a16="http://schemas.microsoft.com/office/drawing/2014/main" id="{5167F4C3-C370-57E9-0A72-02F1DC3B813B}"/>
              </a:ext>
            </a:extLst>
          </p:cNvPr>
          <p:cNvSpPr txBox="1">
            <a:spLocks/>
          </p:cNvSpPr>
          <p:nvPr/>
        </p:nvSpPr>
        <p:spPr>
          <a:xfrm>
            <a:off x="9100530" y="4208536"/>
            <a:ext cx="2175127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Vergroten (effectiviteit van) inzet in 1</a:t>
            </a:r>
            <a:r>
              <a:rPr kumimoji="0" lang="nl-NL" sz="1400" b="0" i="0" u="none" strike="noStrike" kern="1200" cap="none" spc="0" normalizeH="0" baseline="3000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e</a:t>
            </a: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 lijn (huisartsen en wijkverpleegkundigen)</a:t>
            </a:r>
          </a:p>
        </p:txBody>
      </p:sp>
      <p:sp>
        <p:nvSpPr>
          <p:cNvPr id="37" name="pto_dtb_230227191735">
            <a:extLst>
              <a:ext uri="{FF2B5EF4-FFF2-40B4-BE49-F238E27FC236}">
                <a16:creationId xmlns:a16="http://schemas.microsoft.com/office/drawing/2014/main" id="{2E08C715-DE7D-666E-EA37-911F5B49C089}"/>
              </a:ext>
            </a:extLst>
          </p:cNvPr>
          <p:cNvSpPr txBox="1">
            <a:spLocks/>
          </p:cNvSpPr>
          <p:nvPr/>
        </p:nvSpPr>
        <p:spPr>
          <a:xfrm>
            <a:off x="9100530" y="5171274"/>
            <a:ext cx="1787807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Betrekken vrijwilligers, mantelzorgers en sociaal domein</a:t>
            </a:r>
          </a:p>
        </p:txBody>
      </p:sp>
      <p:sp>
        <p:nvSpPr>
          <p:cNvPr id="38" name="Oval 191">
            <a:extLst>
              <a:ext uri="{FF2B5EF4-FFF2-40B4-BE49-F238E27FC236}">
                <a16:creationId xmlns:a16="http://schemas.microsoft.com/office/drawing/2014/main" id="{C6279086-F1C6-180A-7DD9-F3F4B7F41CEF}"/>
              </a:ext>
            </a:extLst>
          </p:cNvPr>
          <p:cNvSpPr/>
          <p:nvPr/>
        </p:nvSpPr>
        <p:spPr>
          <a:xfrm>
            <a:off x="8209999" y="3302468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49" name="Oval 191">
            <a:extLst>
              <a:ext uri="{FF2B5EF4-FFF2-40B4-BE49-F238E27FC236}">
                <a16:creationId xmlns:a16="http://schemas.microsoft.com/office/drawing/2014/main" id="{77BE9FC9-A29F-D04C-A715-6F0FE0390C15}"/>
              </a:ext>
            </a:extLst>
          </p:cNvPr>
          <p:cNvSpPr/>
          <p:nvPr/>
        </p:nvSpPr>
        <p:spPr>
          <a:xfrm>
            <a:off x="8209999" y="4204836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56" name="Oval 191">
            <a:extLst>
              <a:ext uri="{FF2B5EF4-FFF2-40B4-BE49-F238E27FC236}">
                <a16:creationId xmlns:a16="http://schemas.microsoft.com/office/drawing/2014/main" id="{1C085032-9CF0-25D1-1B83-1DD1BFADCDC9}"/>
              </a:ext>
            </a:extLst>
          </p:cNvPr>
          <p:cNvSpPr/>
          <p:nvPr/>
        </p:nvSpPr>
        <p:spPr>
          <a:xfrm>
            <a:off x="8209999" y="5107711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63" name="pto_dtb_230227191735">
            <a:extLst>
              <a:ext uri="{FF2B5EF4-FFF2-40B4-BE49-F238E27FC236}">
                <a16:creationId xmlns:a16="http://schemas.microsoft.com/office/drawing/2014/main" id="{1441BFAE-EE00-E360-480F-53A071C861A5}"/>
              </a:ext>
            </a:extLst>
          </p:cNvPr>
          <p:cNvSpPr txBox="1">
            <a:spLocks/>
          </p:cNvSpPr>
          <p:nvPr/>
        </p:nvSpPr>
        <p:spPr>
          <a:xfrm>
            <a:off x="8957712" y="2695274"/>
            <a:ext cx="2447568" cy="409177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EN DAN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ato" panose="020F0502020204030203" pitchFamily="34" charset="0"/>
              <a:ea typeface="Lato"/>
              <a:cs typeface="Arial" pitchFamily="34" charset="0"/>
            </a:endParaRPr>
          </a:p>
        </p:txBody>
      </p:sp>
      <p:pic>
        <p:nvPicPr>
          <p:cNvPr id="64" name="Picture 10" descr="elderly care Icon 4297683">
            <a:extLst>
              <a:ext uri="{FF2B5EF4-FFF2-40B4-BE49-F238E27FC236}">
                <a16:creationId xmlns:a16="http://schemas.microsoft.com/office/drawing/2014/main" id="{373EE16F-6BE4-9A60-D8B6-3A27DE9F44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81" t="9401" r="11958" b="7129"/>
          <a:stretch/>
        </p:blipFill>
        <p:spPr bwMode="auto">
          <a:xfrm>
            <a:off x="8385344" y="5276210"/>
            <a:ext cx="399773" cy="43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53">
            <a:extLst>
              <a:ext uri="{FF2B5EF4-FFF2-40B4-BE49-F238E27FC236}">
                <a16:creationId xmlns:a16="http://schemas.microsoft.com/office/drawing/2014/main" id="{46A29F19-560C-B94C-2B2C-F33515015C4F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2093" t="12242" r="11829" b="31558"/>
          <a:stretch/>
        </p:blipFill>
        <p:spPr>
          <a:xfrm>
            <a:off x="8308492" y="4381103"/>
            <a:ext cx="263519" cy="225553"/>
          </a:xfrm>
          <a:prstGeom prst="rect">
            <a:avLst/>
          </a:prstGeom>
        </p:spPr>
      </p:pic>
      <p:pic>
        <p:nvPicPr>
          <p:cNvPr id="66" name="Picture 54">
            <a:extLst>
              <a:ext uri="{FF2B5EF4-FFF2-40B4-BE49-F238E27FC236}">
                <a16:creationId xmlns:a16="http://schemas.microsoft.com/office/drawing/2014/main" id="{B8FE5063-244B-FCBF-6E5F-B5559B8E3559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8238" t="3047" r="10240" b="21886"/>
          <a:stretch/>
        </p:blipFill>
        <p:spPr>
          <a:xfrm>
            <a:off x="8506734" y="4453840"/>
            <a:ext cx="344387" cy="317123"/>
          </a:xfrm>
          <a:prstGeom prst="rect">
            <a:avLst/>
          </a:prstGeom>
        </p:spPr>
      </p:pic>
      <p:pic>
        <p:nvPicPr>
          <p:cNvPr id="68" name="Graphic 67" descr="Hospital outline">
            <a:extLst>
              <a:ext uri="{FF2B5EF4-FFF2-40B4-BE49-F238E27FC236}">
                <a16:creationId xmlns:a16="http://schemas.microsoft.com/office/drawing/2014/main" id="{0B9CE9F8-EFEE-762A-B84C-A1785B5EB4A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313001" y="3371230"/>
            <a:ext cx="544456" cy="544456"/>
          </a:xfrm>
          <a:prstGeom prst="rect">
            <a:avLst/>
          </a:prstGeom>
        </p:spPr>
      </p:pic>
      <p:sp>
        <p:nvSpPr>
          <p:cNvPr id="72" name="Tekstvak 71">
            <a:extLst>
              <a:ext uri="{FF2B5EF4-FFF2-40B4-BE49-F238E27FC236}">
                <a16:creationId xmlns:a16="http://schemas.microsoft.com/office/drawing/2014/main" id="{DBDA5E3B-10EF-00D4-FEAF-2745527858D5}"/>
              </a:ext>
            </a:extLst>
          </p:cNvPr>
          <p:cNvSpPr txBox="1"/>
          <p:nvPr/>
        </p:nvSpPr>
        <p:spPr>
          <a:xfrm>
            <a:off x="6683303" y="6438984"/>
            <a:ext cx="0" cy="0"/>
          </a:xfrm>
          <a:prstGeom prst="rect">
            <a:avLst/>
          </a:prstGeom>
          <a:solidFill>
            <a:srgbClr val="FFFFFF"/>
          </a:solidFill>
        </p:spPr>
        <p:txBody>
          <a:bodyPr vert="horz" wrap="none" lIns="0" tIns="0" rIns="0" bIns="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100000"/>
                </a:prstClr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74" name="pto_dtb_230227191735">
            <a:extLst>
              <a:ext uri="{FF2B5EF4-FFF2-40B4-BE49-F238E27FC236}">
                <a16:creationId xmlns:a16="http://schemas.microsoft.com/office/drawing/2014/main" id="{E8D5AA06-5C10-B834-911A-97508B468185}"/>
              </a:ext>
            </a:extLst>
          </p:cNvPr>
          <p:cNvSpPr txBox="1">
            <a:spLocks/>
          </p:cNvSpPr>
          <p:nvPr/>
        </p:nvSpPr>
        <p:spPr>
          <a:xfrm>
            <a:off x="6566132" y="3924692"/>
            <a:ext cx="1156530" cy="909292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200" b="0" i="0" u="none" strike="noStrike" kern="1200" cap="none" spc="-20" normalizeH="0" baseline="0" noProof="0" dirty="0">
                <a:ln>
                  <a:noFill/>
                </a:ln>
                <a:solidFill>
                  <a:prstClr val="black">
                    <a:lumMod val="100000"/>
                  </a:prstClr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Projectmatige aanpak</a:t>
            </a:r>
          </a:p>
        </p:txBody>
      </p:sp>
      <p:sp>
        <p:nvSpPr>
          <p:cNvPr id="75" name="Oval 191">
            <a:extLst>
              <a:ext uri="{FF2B5EF4-FFF2-40B4-BE49-F238E27FC236}">
                <a16:creationId xmlns:a16="http://schemas.microsoft.com/office/drawing/2014/main" id="{56134A43-559C-C0E4-8B96-38D9CAA0ED37}"/>
              </a:ext>
            </a:extLst>
          </p:cNvPr>
          <p:cNvSpPr/>
          <p:nvPr/>
        </p:nvSpPr>
        <p:spPr>
          <a:xfrm>
            <a:off x="5763328" y="4114552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pic>
        <p:nvPicPr>
          <p:cNvPr id="79" name="Graphic 78" descr="Playbook with solid fill">
            <a:extLst>
              <a:ext uri="{FF2B5EF4-FFF2-40B4-BE49-F238E27FC236}">
                <a16:creationId xmlns:a16="http://schemas.microsoft.com/office/drawing/2014/main" id="{FA7FFEB9-F853-3047-270B-433726302A3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867870" y="4196564"/>
            <a:ext cx="541379" cy="541379"/>
          </a:xfrm>
          <a:prstGeom prst="rect">
            <a:avLst/>
          </a:prstGeom>
        </p:spPr>
      </p:pic>
      <p:sp>
        <p:nvSpPr>
          <p:cNvPr id="81" name="Driehoek 80">
            <a:extLst>
              <a:ext uri="{FF2B5EF4-FFF2-40B4-BE49-F238E27FC236}">
                <a16:creationId xmlns:a16="http://schemas.microsoft.com/office/drawing/2014/main" id="{4414B59C-686D-5CD4-046E-1E2C44EBA67A}"/>
              </a:ext>
            </a:extLst>
          </p:cNvPr>
          <p:cNvSpPr/>
          <p:nvPr/>
        </p:nvSpPr>
        <p:spPr>
          <a:xfrm>
            <a:off x="5758487" y="3439280"/>
            <a:ext cx="246171" cy="212216"/>
          </a:xfrm>
          <a:prstGeom prst="triangle">
            <a:avLst/>
          </a:prstGeom>
          <a:solidFill>
            <a:schemeClr val="accent2">
              <a:lumMod val="60000"/>
              <a:lumOff val="40000"/>
              <a:alpha val="20000"/>
            </a:schemeClr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82" name="Driehoek 81">
            <a:extLst>
              <a:ext uri="{FF2B5EF4-FFF2-40B4-BE49-F238E27FC236}">
                <a16:creationId xmlns:a16="http://schemas.microsoft.com/office/drawing/2014/main" id="{7F6892FC-7F80-5CA3-E2B7-CC77D816985A}"/>
              </a:ext>
            </a:extLst>
          </p:cNvPr>
          <p:cNvSpPr/>
          <p:nvPr/>
        </p:nvSpPr>
        <p:spPr>
          <a:xfrm rot="5400000">
            <a:off x="3735989" y="2790927"/>
            <a:ext cx="302199" cy="268245"/>
          </a:xfrm>
          <a:prstGeom prst="triangle">
            <a:avLst/>
          </a:prstGeom>
          <a:solidFill>
            <a:schemeClr val="accent6">
              <a:lumMod val="75000"/>
              <a:alpha val="20000"/>
            </a:schemeClr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83" name="Driehoek 82">
            <a:extLst>
              <a:ext uri="{FF2B5EF4-FFF2-40B4-BE49-F238E27FC236}">
                <a16:creationId xmlns:a16="http://schemas.microsoft.com/office/drawing/2014/main" id="{C82F117B-86B4-D331-2CE6-1F76FA277B08}"/>
              </a:ext>
            </a:extLst>
          </p:cNvPr>
          <p:cNvSpPr/>
          <p:nvPr/>
        </p:nvSpPr>
        <p:spPr>
          <a:xfrm rot="1800000">
            <a:off x="7941407" y="2827811"/>
            <a:ext cx="246171" cy="212216"/>
          </a:xfrm>
          <a:prstGeom prst="triangle">
            <a:avLst/>
          </a:prstGeom>
          <a:solidFill>
            <a:schemeClr val="accent6">
              <a:lumMod val="60000"/>
              <a:lumOff val="40000"/>
              <a:alpha val="20000"/>
            </a:schemeClr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pto_dtb_230227191735">
            <a:extLst>
              <a:ext uri="{FF2B5EF4-FFF2-40B4-BE49-F238E27FC236}">
                <a16:creationId xmlns:a16="http://schemas.microsoft.com/office/drawing/2014/main" id="{8F35C833-6911-347C-3947-EE5BBA93CC43}"/>
              </a:ext>
            </a:extLst>
          </p:cNvPr>
          <p:cNvSpPr txBox="1">
            <a:spLocks/>
          </p:cNvSpPr>
          <p:nvPr/>
        </p:nvSpPr>
        <p:spPr>
          <a:xfrm>
            <a:off x="2378834" y="3122666"/>
            <a:ext cx="1362047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Markering</a:t>
            </a:r>
          </a:p>
        </p:txBody>
      </p:sp>
      <p:sp>
        <p:nvSpPr>
          <p:cNvPr id="22" name="Oval 191">
            <a:extLst>
              <a:ext uri="{FF2B5EF4-FFF2-40B4-BE49-F238E27FC236}">
                <a16:creationId xmlns:a16="http://schemas.microsoft.com/office/drawing/2014/main" id="{A7653FFE-CEA4-0C5E-95E2-E1F06A233D71}"/>
              </a:ext>
            </a:extLst>
          </p:cNvPr>
          <p:cNvSpPr/>
          <p:nvPr/>
        </p:nvSpPr>
        <p:spPr>
          <a:xfrm>
            <a:off x="1500953" y="3099302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sp>
        <p:nvSpPr>
          <p:cNvPr id="26" name="pto_dtb_230227191735">
            <a:extLst>
              <a:ext uri="{FF2B5EF4-FFF2-40B4-BE49-F238E27FC236}">
                <a16:creationId xmlns:a16="http://schemas.microsoft.com/office/drawing/2014/main" id="{9A41D03E-EB4F-236F-9741-4290D0BFAA57}"/>
              </a:ext>
            </a:extLst>
          </p:cNvPr>
          <p:cNvSpPr txBox="1">
            <a:spLocks/>
          </p:cNvSpPr>
          <p:nvPr/>
        </p:nvSpPr>
        <p:spPr>
          <a:xfrm>
            <a:off x="6562692" y="5028047"/>
            <a:ext cx="1296871" cy="71567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4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9550" indent="-209550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81025" indent="-238125" algn="l" defTabSz="914400" rtl="0" eaLnBrk="1" latinLnBrk="0" hangingPunct="1">
              <a:spcBef>
                <a:spcPts val="0"/>
              </a:spcBef>
              <a:buClr>
                <a:schemeClr val="tx1"/>
              </a:buClr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981075" indent="-266700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362075" indent="-25717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l-NL" sz="12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/>
                <a:ea typeface="Lato"/>
                <a:cs typeface="Arial"/>
              </a:rPr>
              <a:t>Maatschappelijke bewustwording</a:t>
            </a:r>
          </a:p>
        </p:txBody>
      </p:sp>
      <p:sp>
        <p:nvSpPr>
          <p:cNvPr id="27" name="Oval 191">
            <a:extLst>
              <a:ext uri="{FF2B5EF4-FFF2-40B4-BE49-F238E27FC236}">
                <a16:creationId xmlns:a16="http://schemas.microsoft.com/office/drawing/2014/main" id="{C3D75FEB-369C-30E8-C5F9-CFFA805F37AF}"/>
              </a:ext>
            </a:extLst>
          </p:cNvPr>
          <p:cNvSpPr/>
          <p:nvPr/>
        </p:nvSpPr>
        <p:spPr>
          <a:xfrm>
            <a:off x="5763328" y="5024347"/>
            <a:ext cx="750462" cy="723077"/>
          </a:xfrm>
          <a:prstGeom prst="ellipse">
            <a:avLst/>
          </a:prstGeom>
          <a:solidFill>
            <a:schemeClr val="bg1"/>
          </a:solidFill>
          <a:ln w="9525">
            <a:noFill/>
          </a:ln>
        </p:spPr>
        <p:txBody>
          <a:bodyPr lIns="38100" tIns="38100" rIns="38100" bIns="3810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E274C16-2215-7B0A-8761-64C7B51D6E21}"/>
              </a:ext>
            </a:extLst>
          </p:cNvPr>
          <p:cNvGrpSpPr/>
          <p:nvPr/>
        </p:nvGrpSpPr>
        <p:grpSpPr>
          <a:xfrm>
            <a:off x="5841051" y="5115195"/>
            <a:ext cx="595016" cy="540000"/>
            <a:chOff x="5018967" y="4807943"/>
            <a:chExt cx="595016" cy="540000"/>
          </a:xfrm>
        </p:grpSpPr>
        <p:pic>
          <p:nvPicPr>
            <p:cNvPr id="32" name="Graphic 31" descr="User with solid fill">
              <a:extLst>
                <a:ext uri="{FF2B5EF4-FFF2-40B4-BE49-F238E27FC236}">
                  <a16:creationId xmlns:a16="http://schemas.microsoft.com/office/drawing/2014/main" id="{08B1E3CC-858E-058C-FA2D-2EFB636F87E1}"/>
                </a:ext>
              </a:extLst>
            </p:cNvPr>
            <p:cNvPicPr>
              <a:picLocks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5018967" y="4807943"/>
              <a:ext cx="504000" cy="540000"/>
            </a:xfrm>
            <a:prstGeom prst="rect">
              <a:avLst/>
            </a:prstGeom>
          </p:spPr>
        </p:pic>
        <p:pic>
          <p:nvPicPr>
            <p:cNvPr id="40" name="Graphic 39" descr="Badge Follow with solid fill">
              <a:extLst>
                <a:ext uri="{FF2B5EF4-FFF2-40B4-BE49-F238E27FC236}">
                  <a16:creationId xmlns:a16="http://schemas.microsoft.com/office/drawing/2014/main" id="{7996B2B3-3EA5-0F35-7712-B02513DF30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5325560" y="5021571"/>
              <a:ext cx="288423" cy="288423"/>
            </a:xfrm>
            <a:prstGeom prst="rect">
              <a:avLst/>
            </a:prstGeom>
          </p:spPr>
        </p:pic>
      </p:grpSp>
      <p:pic>
        <p:nvPicPr>
          <p:cNvPr id="47" name="Graphic 46" descr="Warning with solid fill">
            <a:extLst>
              <a:ext uri="{FF2B5EF4-FFF2-40B4-BE49-F238E27FC236}">
                <a16:creationId xmlns:a16="http://schemas.microsoft.com/office/drawing/2014/main" id="{7EE8176D-95C9-1E0D-EC54-A7A84B79F734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598741" y="3185320"/>
            <a:ext cx="551038" cy="551038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E8D4DB9A-6AAE-B9C0-C953-9998C1409C1B}"/>
              </a:ext>
            </a:extLst>
          </p:cNvPr>
          <p:cNvPicPr>
            <a:picLocks noChangeAspect="1"/>
          </p:cNvPicPr>
          <p:nvPr/>
        </p:nvPicPr>
        <p:blipFill rotWithShape="1">
          <a:blip r:embed="rId30"/>
          <a:srcRect l="7834" r="14616"/>
          <a:stretch/>
        </p:blipFill>
        <p:spPr>
          <a:xfrm>
            <a:off x="-25" y="0"/>
            <a:ext cx="1546414" cy="1658461"/>
          </a:xfrm>
          <a:prstGeom prst="rect">
            <a:avLst/>
          </a:prstGeom>
        </p:spPr>
      </p:pic>
      <p:sp>
        <p:nvSpPr>
          <p:cNvPr id="11" name="Tekstvak 1">
            <a:extLst>
              <a:ext uri="{FF2B5EF4-FFF2-40B4-BE49-F238E27FC236}">
                <a16:creationId xmlns:a16="http://schemas.microsoft.com/office/drawing/2014/main" id="{434B0425-91B1-55DD-E395-FBB03E504C40}"/>
              </a:ext>
            </a:extLst>
          </p:cNvPr>
          <p:cNvSpPr txBox="1"/>
          <p:nvPr/>
        </p:nvSpPr>
        <p:spPr>
          <a:xfrm>
            <a:off x="310963" y="277345"/>
            <a:ext cx="1163170" cy="120032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DOEN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21391D8-E293-93F2-598E-6B31ABB9DFAE}"/>
              </a:ext>
            </a:extLst>
          </p:cNvPr>
          <p:cNvSpPr txBox="1"/>
          <p:nvPr/>
        </p:nvSpPr>
        <p:spPr>
          <a:xfrm>
            <a:off x="1996598" y="2690851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WAT</a:t>
            </a:r>
          </a:p>
        </p:txBody>
      </p:sp>
    </p:spTree>
    <p:extLst>
      <p:ext uri="{BB962C8B-B14F-4D97-AF65-F5344CB8AC3E}">
        <p14:creationId xmlns:p14="http://schemas.microsoft.com/office/powerpoint/2010/main" val="272072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6271D7D5-9143-8FB0-7ADB-AA400ED8A2A4}"/>
              </a:ext>
            </a:extLst>
          </p:cNvPr>
          <p:cNvSpPr/>
          <p:nvPr/>
        </p:nvSpPr>
        <p:spPr>
          <a:xfrm>
            <a:off x="1591407" y="1659331"/>
            <a:ext cx="9381393" cy="9585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 </a:t>
            </a: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Stuurgroep – strategisch/ tactisch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Programma-management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Stakeholders:  Ziekenhuis Huisarts  Wijkverpleging, Hospices, Zorgcentra, Informele zorg, Zorgverzekeraar</a:t>
            </a:r>
            <a:endParaRPr kumimoji="0" lang="nl-NL" sz="1400" b="0" i="0" u="none" strike="noStrike" kern="1200" cap="none" spc="0" normalizeH="0" baseline="0" noProof="0" dirty="0">
              <a:ln>
                <a:noFill/>
              </a:ln>
              <a:solidFill>
                <a:srgbClr val="0F9ED5">
                  <a:lumMod val="50000"/>
                </a:srgbClr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C26256D3-D107-8AD6-4331-CA51AA382DD9}"/>
              </a:ext>
            </a:extLst>
          </p:cNvPr>
          <p:cNvSpPr/>
          <p:nvPr/>
        </p:nvSpPr>
        <p:spPr>
          <a:xfrm>
            <a:off x="3723452" y="2800222"/>
            <a:ext cx="4863640" cy="15756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1" i="0" u="none" strike="noStrike" kern="1200" cap="none" spc="0" normalizeH="0" baseline="0" noProof="0">
              <a:ln>
                <a:noFill/>
              </a:ln>
              <a:solidFill>
                <a:srgbClr val="0F9ED5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Programma-team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0F9ED5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Programma-manager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Projectleiders op inhoud en randvoorwaarden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Netwerken Palliatieve Zorg regio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Pall. Zorg  NL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Financiën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0F9ED5">
                  <a:lumMod val="50000"/>
                </a:srgbClr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C4A222DA-05E7-DC77-BFD1-A7F9CB670563}"/>
              </a:ext>
            </a:extLst>
          </p:cNvPr>
          <p:cNvSpPr/>
          <p:nvPr/>
        </p:nvSpPr>
        <p:spPr>
          <a:xfrm>
            <a:off x="1591407" y="4530145"/>
            <a:ext cx="4504593" cy="9411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1" i="0" u="none" strike="noStrike" kern="1200" cap="none" spc="0" normalizeH="0" baseline="0" noProof="0">
              <a:ln>
                <a:noFill/>
              </a:ln>
              <a:solidFill>
                <a:srgbClr val="156082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Werkgroep Inhoud</a:t>
            </a: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156082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Stakeholders:  Ziekenhuis, Huisarts, Wijkverpleging, Zorgcentra, Hospices, Informele zorg, Zorgverzekeraar, Netwerk PZ</a:t>
            </a: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56082">
                  <a:lumMod val="50000"/>
                </a:srgbClr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hthoek: afgeronde hoeken 10">
            <a:extLst>
              <a:ext uri="{FF2B5EF4-FFF2-40B4-BE49-F238E27FC236}">
                <a16:creationId xmlns:a16="http://schemas.microsoft.com/office/drawing/2014/main" id="{AF7696C9-A6DF-5BD9-CD81-78F278CAB7E1}"/>
              </a:ext>
            </a:extLst>
          </p:cNvPr>
          <p:cNvSpPr/>
          <p:nvPr/>
        </p:nvSpPr>
        <p:spPr>
          <a:xfrm>
            <a:off x="1589237" y="5727539"/>
            <a:ext cx="9381393" cy="553407"/>
          </a:xfrm>
          <a:prstGeom prst="roundRect">
            <a:avLst/>
          </a:prstGeom>
          <a:noFill/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Meeleesgroep; alle betrokkenen tot nu toe via Netwerken PZ</a:t>
            </a:r>
          </a:p>
        </p:txBody>
      </p:sp>
      <p:sp>
        <p:nvSpPr>
          <p:cNvPr id="12" name="Rechthoek: afgeronde hoeken 11">
            <a:extLst>
              <a:ext uri="{FF2B5EF4-FFF2-40B4-BE49-F238E27FC236}">
                <a16:creationId xmlns:a16="http://schemas.microsoft.com/office/drawing/2014/main" id="{5451CA71-20A0-8251-5A70-B4B3BDB1B56E}"/>
              </a:ext>
            </a:extLst>
          </p:cNvPr>
          <p:cNvSpPr/>
          <p:nvPr/>
        </p:nvSpPr>
        <p:spPr>
          <a:xfrm>
            <a:off x="1591407" y="1078760"/>
            <a:ext cx="9381393" cy="423572"/>
          </a:xfrm>
          <a:prstGeom prst="round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Mijnstreekcoalitie</a:t>
            </a:r>
          </a:p>
        </p:txBody>
      </p:sp>
      <p:sp>
        <p:nvSpPr>
          <p:cNvPr id="3" name="Rechthoek: afgeronde hoeken 2">
            <a:extLst>
              <a:ext uri="{FF2B5EF4-FFF2-40B4-BE49-F238E27FC236}">
                <a16:creationId xmlns:a16="http://schemas.microsoft.com/office/drawing/2014/main" id="{00228074-DD5B-E01B-1888-BB9221DCE842}"/>
              </a:ext>
            </a:extLst>
          </p:cNvPr>
          <p:cNvSpPr/>
          <p:nvPr/>
        </p:nvSpPr>
        <p:spPr>
          <a:xfrm>
            <a:off x="6118412" y="4524805"/>
            <a:ext cx="4852435" cy="95765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600" b="1" i="0" u="none" strike="noStrike" kern="1200" cap="none" spc="0" normalizeH="0" baseline="0" noProof="0">
              <a:ln>
                <a:noFill/>
              </a:ln>
              <a:solidFill>
                <a:srgbClr val="156082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1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Werkgroepen* Randvoorwaarden</a:t>
            </a: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srgbClr val="156082">
                  <a:lumMod val="50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Stakeholders: Ziekenhuis, Huisarts, Wijkverpleging , Zorgcentra, Hospices, Informele zorg, Zorgverzekeraar, Netwerk PZ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400" b="0" i="0" u="none" strike="noStrike" kern="1200" cap="none" spc="0" normalizeH="0" baseline="0" noProof="0">
              <a:ln>
                <a:noFill/>
              </a:ln>
              <a:solidFill>
                <a:srgbClr val="156082">
                  <a:lumMod val="50000"/>
                </a:srgbClr>
              </a:solidFill>
              <a:effectLst/>
              <a:highlight>
                <a:srgbClr val="FFFF00"/>
              </a:highlight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B2B3530-35CE-1AB4-4B36-8DC4BF18A025}"/>
              </a:ext>
            </a:extLst>
          </p:cNvPr>
          <p:cNvSpPr txBox="1"/>
          <p:nvPr/>
        </p:nvSpPr>
        <p:spPr>
          <a:xfrm>
            <a:off x="2770218" y="248652"/>
            <a:ext cx="7834375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all" spc="50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Governance</a:t>
            </a:r>
            <a:r>
              <a:rPr kumimoji="0" lang="nl-NL" sz="2400" b="1" i="0" u="none" strike="noStrike" kern="1200" cap="all" spc="50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gereed/ </a:t>
            </a:r>
            <a:r>
              <a:rPr kumimoji="0" lang="nl-NL" sz="2400" b="1" i="0" u="none" strike="noStrike" kern="1200" cap="all" spc="50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D9F2D0"/>
                </a:highlight>
                <a:uLnTx/>
                <a:uFillTx/>
                <a:latin typeface="Aptos Display" panose="02110004020202020204"/>
                <a:ea typeface="+mn-ea"/>
                <a:cs typeface="+mn-cs"/>
              </a:rPr>
              <a:t>start gemaakt</a:t>
            </a:r>
          </a:p>
        </p:txBody>
      </p:sp>
      <p:cxnSp>
        <p:nvCxnSpPr>
          <p:cNvPr id="4" name="Rechte verbindingslijn met pijl 3">
            <a:extLst>
              <a:ext uri="{FF2B5EF4-FFF2-40B4-BE49-F238E27FC236}">
                <a16:creationId xmlns:a16="http://schemas.microsoft.com/office/drawing/2014/main" id="{A88BC7C0-9356-F016-52D7-D9CAB3F5D478}"/>
              </a:ext>
            </a:extLst>
          </p:cNvPr>
          <p:cNvCxnSpPr/>
          <p:nvPr/>
        </p:nvCxnSpPr>
        <p:spPr>
          <a:xfrm>
            <a:off x="5250932" y="4124560"/>
            <a:ext cx="4916" cy="5333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>
            <a:extLst>
              <a:ext uri="{FF2B5EF4-FFF2-40B4-BE49-F238E27FC236}">
                <a16:creationId xmlns:a16="http://schemas.microsoft.com/office/drawing/2014/main" id="{2023C68D-4058-FCF8-D2B5-36744BC0C390}"/>
              </a:ext>
            </a:extLst>
          </p:cNvPr>
          <p:cNvCxnSpPr/>
          <p:nvPr/>
        </p:nvCxnSpPr>
        <p:spPr>
          <a:xfrm flipH="1">
            <a:off x="6102525" y="1384630"/>
            <a:ext cx="7373" cy="45965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BBD554AF-CCFD-D08C-9732-AE033ECAE6D6}"/>
              </a:ext>
            </a:extLst>
          </p:cNvPr>
          <p:cNvCxnSpPr>
            <a:cxnSpLocks/>
          </p:cNvCxnSpPr>
          <p:nvPr/>
        </p:nvCxnSpPr>
        <p:spPr>
          <a:xfrm>
            <a:off x="6923138" y="4120222"/>
            <a:ext cx="4916" cy="5333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>
            <a:extLst>
              <a:ext uri="{FF2B5EF4-FFF2-40B4-BE49-F238E27FC236}">
                <a16:creationId xmlns:a16="http://schemas.microsoft.com/office/drawing/2014/main" id="{BC58DA49-801E-066E-41F6-A25EC6280854}"/>
              </a:ext>
            </a:extLst>
          </p:cNvPr>
          <p:cNvCxnSpPr>
            <a:cxnSpLocks/>
          </p:cNvCxnSpPr>
          <p:nvPr/>
        </p:nvCxnSpPr>
        <p:spPr>
          <a:xfrm>
            <a:off x="6149932" y="2410420"/>
            <a:ext cx="4916" cy="5333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3" descr="Afbeelding met Kleurrijkheid, wolk, waas, verven&#10;&#10;Automatisch gegenereerde beschrijving">
            <a:extLst>
              <a:ext uri="{FF2B5EF4-FFF2-40B4-BE49-F238E27FC236}">
                <a16:creationId xmlns:a16="http://schemas.microsoft.com/office/drawing/2014/main" id="{560A9520-E0A6-F412-D911-BF615BCAA4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34" r="14616"/>
          <a:stretch/>
        </p:blipFill>
        <p:spPr>
          <a:xfrm>
            <a:off x="-25" y="0"/>
            <a:ext cx="1546414" cy="1658461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AF8C538-8616-C83D-6A23-ABF2907685B9}"/>
              </a:ext>
            </a:extLst>
          </p:cNvPr>
          <p:cNvSpPr txBox="1"/>
          <p:nvPr/>
        </p:nvSpPr>
        <p:spPr>
          <a:xfrm>
            <a:off x="299757" y="182095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WAAR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STAAN </a:t>
            </a: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17" name="Rechte verbindingslijn met pijl 16">
            <a:extLst>
              <a:ext uri="{FF2B5EF4-FFF2-40B4-BE49-F238E27FC236}">
                <a16:creationId xmlns:a16="http://schemas.microsoft.com/office/drawing/2014/main" id="{5495D988-C6C5-EB5B-2C59-F662FE72859D}"/>
              </a:ext>
            </a:extLst>
          </p:cNvPr>
          <p:cNvCxnSpPr>
            <a:cxnSpLocks/>
          </p:cNvCxnSpPr>
          <p:nvPr/>
        </p:nvCxnSpPr>
        <p:spPr>
          <a:xfrm>
            <a:off x="5247430" y="5323589"/>
            <a:ext cx="4916" cy="5333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met pijl 17">
            <a:extLst>
              <a:ext uri="{FF2B5EF4-FFF2-40B4-BE49-F238E27FC236}">
                <a16:creationId xmlns:a16="http://schemas.microsoft.com/office/drawing/2014/main" id="{00253052-6077-8A10-2CD1-39C8E2ACFCCC}"/>
              </a:ext>
            </a:extLst>
          </p:cNvPr>
          <p:cNvCxnSpPr>
            <a:cxnSpLocks/>
          </p:cNvCxnSpPr>
          <p:nvPr/>
        </p:nvCxnSpPr>
        <p:spPr>
          <a:xfrm>
            <a:off x="6991344" y="5275964"/>
            <a:ext cx="4916" cy="5333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hoek: bovenhoeken, één afgeronde en één afgeschuinde hoek 18">
            <a:extLst>
              <a:ext uri="{FF2B5EF4-FFF2-40B4-BE49-F238E27FC236}">
                <a16:creationId xmlns:a16="http://schemas.microsoft.com/office/drawing/2014/main" id="{7B913619-B384-4AC6-E2F1-8665EE077D07}"/>
              </a:ext>
            </a:extLst>
          </p:cNvPr>
          <p:cNvSpPr/>
          <p:nvPr/>
        </p:nvSpPr>
        <p:spPr>
          <a:xfrm>
            <a:off x="11054602" y="2994771"/>
            <a:ext cx="1086968" cy="851647"/>
          </a:xfrm>
          <a:prstGeom prst="snip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0A9DE53-DB17-C5F2-4AF0-2044592DF423}"/>
              </a:ext>
            </a:extLst>
          </p:cNvPr>
          <p:cNvSpPr txBox="1"/>
          <p:nvPr/>
        </p:nvSpPr>
        <p:spPr>
          <a:xfrm>
            <a:off x="11057404" y="3064808"/>
            <a:ext cx="1331259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Linking</a:t>
            </a: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-pin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Programma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bureau</a:t>
            </a:r>
          </a:p>
        </p:txBody>
      </p:sp>
      <p:cxnSp>
        <p:nvCxnSpPr>
          <p:cNvPr id="22" name="Verbindingslijn: gebogen 21">
            <a:extLst>
              <a:ext uri="{FF2B5EF4-FFF2-40B4-BE49-F238E27FC236}">
                <a16:creationId xmlns:a16="http://schemas.microsoft.com/office/drawing/2014/main" id="{04C51BB0-282A-15DA-0B92-04013D85FB0F}"/>
              </a:ext>
            </a:extLst>
          </p:cNvPr>
          <p:cNvCxnSpPr/>
          <p:nvPr/>
        </p:nvCxnSpPr>
        <p:spPr>
          <a:xfrm flipV="1">
            <a:off x="8706410" y="3412752"/>
            <a:ext cx="2337547" cy="448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Verbindingslijn: gebogen 22">
            <a:extLst>
              <a:ext uri="{FF2B5EF4-FFF2-40B4-BE49-F238E27FC236}">
                <a16:creationId xmlns:a16="http://schemas.microsoft.com/office/drawing/2014/main" id="{915496B6-43B4-F09F-E8E5-029D0CB60F59}"/>
              </a:ext>
            </a:extLst>
          </p:cNvPr>
          <p:cNvCxnSpPr>
            <a:cxnSpLocks/>
          </p:cNvCxnSpPr>
          <p:nvPr/>
        </p:nvCxnSpPr>
        <p:spPr>
          <a:xfrm flipH="1">
            <a:off x="11111192" y="1288116"/>
            <a:ext cx="26893" cy="1698814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Afbeelding 23" descr="Introductie Weconomics – Weconomics">
            <a:extLst>
              <a:ext uri="{FF2B5EF4-FFF2-40B4-BE49-F238E27FC236}">
                <a16:creationId xmlns:a16="http://schemas.microsoft.com/office/drawing/2014/main" id="{50DFE442-C9AA-536B-6200-4F0517ECC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3818" y="2953871"/>
            <a:ext cx="1741395" cy="130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315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637853-A874-2D82-02CF-025316B88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b="1"/>
          </a:p>
          <a:p>
            <a:pPr marL="0" indent="0">
              <a:buNone/>
            </a:pPr>
            <a:endParaRPr lang="nl-NL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DE552AA-3B03-81A5-3903-3E7ACBC199B9}"/>
              </a:ext>
            </a:extLst>
          </p:cNvPr>
          <p:cNvSpPr txBox="1">
            <a:spLocks/>
          </p:cNvSpPr>
          <p:nvPr/>
        </p:nvSpPr>
        <p:spPr>
          <a:xfrm>
            <a:off x="339307" y="53923"/>
            <a:ext cx="11633668" cy="12801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5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1" i="0" u="none" strike="noStrike" kern="1200" cap="all" spc="50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Het zorgproces zoals volgt uit het kwaliteitskader 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D61526-0F30-1C77-A506-C139ED1582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671" y="1395436"/>
            <a:ext cx="12171453" cy="5018713"/>
          </a:xfrm>
          <a:prstGeom prst="rect">
            <a:avLst/>
          </a:prstGeom>
        </p:spPr>
      </p:pic>
      <p:sp>
        <p:nvSpPr>
          <p:cNvPr id="2" name="Wolk 1">
            <a:extLst>
              <a:ext uri="{FF2B5EF4-FFF2-40B4-BE49-F238E27FC236}">
                <a16:creationId xmlns:a16="http://schemas.microsoft.com/office/drawing/2014/main" id="{55332DBA-647E-84E7-F601-0581E01CFAFA}"/>
              </a:ext>
            </a:extLst>
          </p:cNvPr>
          <p:cNvSpPr/>
          <p:nvPr/>
        </p:nvSpPr>
        <p:spPr>
          <a:xfrm>
            <a:off x="1196227" y="2994771"/>
            <a:ext cx="1120588" cy="773205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Wolk 4">
            <a:extLst>
              <a:ext uri="{FF2B5EF4-FFF2-40B4-BE49-F238E27FC236}">
                <a16:creationId xmlns:a16="http://schemas.microsoft.com/office/drawing/2014/main" id="{10167613-80D7-163B-5E68-196C498A6865}"/>
              </a:ext>
            </a:extLst>
          </p:cNvPr>
          <p:cNvSpPr/>
          <p:nvPr/>
        </p:nvSpPr>
        <p:spPr>
          <a:xfrm>
            <a:off x="2977962" y="2994770"/>
            <a:ext cx="1467970" cy="773205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Wolk 7">
            <a:extLst>
              <a:ext uri="{FF2B5EF4-FFF2-40B4-BE49-F238E27FC236}">
                <a16:creationId xmlns:a16="http://schemas.microsoft.com/office/drawing/2014/main" id="{8954C3F7-A421-BA89-9B3D-50AF0C562BF1}"/>
              </a:ext>
            </a:extLst>
          </p:cNvPr>
          <p:cNvSpPr/>
          <p:nvPr/>
        </p:nvSpPr>
        <p:spPr>
          <a:xfrm>
            <a:off x="4804520" y="3039594"/>
            <a:ext cx="1456764" cy="773205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Wolk 8">
            <a:extLst>
              <a:ext uri="{FF2B5EF4-FFF2-40B4-BE49-F238E27FC236}">
                <a16:creationId xmlns:a16="http://schemas.microsoft.com/office/drawing/2014/main" id="{22751E51-FBF0-3408-E2CF-3768288E6FEC}"/>
              </a:ext>
            </a:extLst>
          </p:cNvPr>
          <p:cNvSpPr/>
          <p:nvPr/>
        </p:nvSpPr>
        <p:spPr>
          <a:xfrm>
            <a:off x="8244727" y="4967006"/>
            <a:ext cx="2218764" cy="773205"/>
          </a:xfrm>
          <a:prstGeom prst="cloud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434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inhoud 6" descr="Vragen met effen opvulling">
            <a:extLst>
              <a:ext uri="{FF2B5EF4-FFF2-40B4-BE49-F238E27FC236}">
                <a16:creationId xmlns:a16="http://schemas.microsoft.com/office/drawing/2014/main" id="{C87A38D6-96FB-1EF8-E919-6EC1D2A52E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6905" y="2617181"/>
            <a:ext cx="914400" cy="914400"/>
          </a:xfrm>
        </p:spPr>
      </p:pic>
      <p:pic>
        <p:nvPicPr>
          <p:cNvPr id="5" name="Picture 3" descr="Afbeelding met Kleurrijkheid, wolk, waas, verven&#10;&#10;Automatisch gegenereerde beschrijving">
            <a:extLst>
              <a:ext uri="{FF2B5EF4-FFF2-40B4-BE49-F238E27FC236}">
                <a16:creationId xmlns:a16="http://schemas.microsoft.com/office/drawing/2014/main" id="{E5B3DD99-2EF4-5332-B508-99C45C1A964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834" r="14616"/>
          <a:stretch/>
        </p:blipFill>
        <p:spPr>
          <a:xfrm>
            <a:off x="-25" y="0"/>
            <a:ext cx="1961031" cy="1826550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EBF37599-75EF-6457-D4FC-5DC8E37C546A}"/>
              </a:ext>
            </a:extLst>
          </p:cNvPr>
          <p:cNvSpPr txBox="1"/>
          <p:nvPr/>
        </p:nvSpPr>
        <p:spPr>
          <a:xfrm>
            <a:off x="-72839" y="308161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 KNELT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 IS KANS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WAT IS VRAAG</a:t>
            </a:r>
          </a:p>
        </p:txBody>
      </p:sp>
      <p:pic>
        <p:nvPicPr>
          <p:cNvPr id="9" name="Graphic 8" descr="Gloeilamp en tandwiel met effen opvulling">
            <a:extLst>
              <a:ext uri="{FF2B5EF4-FFF2-40B4-BE49-F238E27FC236}">
                <a16:creationId xmlns:a16="http://schemas.microsoft.com/office/drawing/2014/main" id="{7898D993-C50A-5501-1B20-27EEE06DFD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83624" y="2646829"/>
            <a:ext cx="914400" cy="914400"/>
          </a:xfrm>
          <a:prstGeom prst="rect">
            <a:avLst/>
          </a:prstGeom>
        </p:spPr>
      </p:pic>
      <p:sp>
        <p:nvSpPr>
          <p:cNvPr id="10" name="Rechthoek: ezelsoor 9">
            <a:extLst>
              <a:ext uri="{FF2B5EF4-FFF2-40B4-BE49-F238E27FC236}">
                <a16:creationId xmlns:a16="http://schemas.microsoft.com/office/drawing/2014/main" id="{3C94D189-F33F-3EB8-9FDB-DD19729D0912}"/>
              </a:ext>
            </a:extLst>
          </p:cNvPr>
          <p:cNvSpPr/>
          <p:nvPr/>
        </p:nvSpPr>
        <p:spPr>
          <a:xfrm>
            <a:off x="246529" y="3557867"/>
            <a:ext cx="3395381" cy="3126440"/>
          </a:xfrm>
          <a:prstGeom prst="foldedCorner">
            <a:avLst/>
          </a:prstGeom>
          <a:solidFill>
            <a:schemeClr val="tx2">
              <a:lumMod val="25000"/>
              <a:lumOff val="75000"/>
              <a:alpha val="68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hthoek: ezelsoor 10">
            <a:extLst>
              <a:ext uri="{FF2B5EF4-FFF2-40B4-BE49-F238E27FC236}">
                <a16:creationId xmlns:a16="http://schemas.microsoft.com/office/drawing/2014/main" id="{F6EB34FB-48AB-7E03-CE43-63CFF89C473C}"/>
              </a:ext>
            </a:extLst>
          </p:cNvPr>
          <p:cNvSpPr/>
          <p:nvPr/>
        </p:nvSpPr>
        <p:spPr>
          <a:xfrm>
            <a:off x="4325470" y="3569072"/>
            <a:ext cx="3630704" cy="312644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endParaRPr lang="nl-NL" sz="1600">
              <a:latin typeface="Calibri" panose="020F0502020204030204"/>
            </a:endParaRPr>
          </a:p>
        </p:txBody>
      </p:sp>
      <p:sp>
        <p:nvSpPr>
          <p:cNvPr id="12" name="Rechthoek: ezelsoor 11">
            <a:extLst>
              <a:ext uri="{FF2B5EF4-FFF2-40B4-BE49-F238E27FC236}">
                <a16:creationId xmlns:a16="http://schemas.microsoft.com/office/drawing/2014/main" id="{5822DAC1-CC60-213C-BFDE-9B134A707293}"/>
              </a:ext>
            </a:extLst>
          </p:cNvPr>
          <p:cNvSpPr/>
          <p:nvPr/>
        </p:nvSpPr>
        <p:spPr>
          <a:xfrm>
            <a:off x="8494057" y="3569072"/>
            <a:ext cx="3361763" cy="3115236"/>
          </a:xfrm>
          <a:prstGeom prst="foldedCorner">
            <a:avLst/>
          </a:prstGeom>
          <a:solidFill>
            <a:srgbClr val="FFC000">
              <a:alpha val="55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D0E4DB9-A417-11B3-255E-71B72F6B153B}"/>
              </a:ext>
            </a:extLst>
          </p:cNvPr>
          <p:cNvSpPr txBox="1"/>
          <p:nvPr/>
        </p:nvSpPr>
        <p:spPr>
          <a:xfrm>
            <a:off x="8639734" y="4051139"/>
            <a:ext cx="3050696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Collectief communicatieplan stakeholders?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Werkgeverschap binnen het programma?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(incl. ondersteuning)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B9EBB90-EBAA-5D68-EA94-C111F8614657}"/>
              </a:ext>
            </a:extLst>
          </p:cNvPr>
          <p:cNvSpPr txBox="1"/>
          <p:nvPr/>
        </p:nvSpPr>
        <p:spPr>
          <a:xfrm>
            <a:off x="342545" y="4051139"/>
            <a:ext cx="2921793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00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Bereiken alle partners/achterban bij stakeholders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2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Graphic 2" descr="Waarschuwing met effen opvulling">
            <a:extLst>
              <a:ext uri="{FF2B5EF4-FFF2-40B4-BE49-F238E27FC236}">
                <a16:creationId xmlns:a16="http://schemas.microsoft.com/office/drawing/2014/main" id="{CE2E8110-FED3-5EC7-92F7-505F4E3508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23987" y="2638425"/>
            <a:ext cx="914400" cy="914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8F26FC-88E5-F46E-5B96-909E3186B10E}"/>
              </a:ext>
            </a:extLst>
          </p:cNvPr>
          <p:cNvSpPr txBox="1"/>
          <p:nvPr/>
        </p:nvSpPr>
        <p:spPr>
          <a:xfrm>
            <a:off x="4502552" y="4051139"/>
            <a:ext cx="32872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Motivatie en betrokkenheid deelnemers in de governance</a:t>
            </a:r>
          </a:p>
          <a:p>
            <a:endParaRPr lang="nl-NL" sz="2000" dirty="0">
              <a:solidFill>
                <a:schemeClr val="tx1"/>
              </a:solidFill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r>
              <a:rPr lang="nl-NL" sz="2000" dirty="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Hulp PZNL/GUPTA</a:t>
            </a:r>
          </a:p>
          <a:p>
            <a:endParaRPr lang="en-NL" sz="2000" dirty="0"/>
          </a:p>
        </p:txBody>
      </p:sp>
    </p:spTree>
    <p:extLst>
      <p:ext uri="{BB962C8B-B14F-4D97-AF65-F5344CB8AC3E}">
        <p14:creationId xmlns:p14="http://schemas.microsoft.com/office/powerpoint/2010/main" val="28849595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G9FLIhL6GDSzn4t5p924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qYUiWw4wUy3WIU0leaXf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235</Words>
  <Application>Microsoft Office PowerPoint</Application>
  <PresentationFormat>Breedbeeld</PresentationFormat>
  <Paragraphs>61</Paragraphs>
  <Slides>5</Slides>
  <Notes>2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Lato</vt:lpstr>
      <vt:lpstr>Kantoorthema</vt:lpstr>
      <vt:lpstr>think-cell Slide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Catrien Verhoeven</dc:creator>
  <cp:lastModifiedBy>Catrien Verhoeven</cp:lastModifiedBy>
  <cp:revision>1</cp:revision>
  <dcterms:created xsi:type="dcterms:W3CDTF">2024-03-13T09:44:54Z</dcterms:created>
  <dcterms:modified xsi:type="dcterms:W3CDTF">2024-03-13T09:45:56Z</dcterms:modified>
</cp:coreProperties>
</file>