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comments/comment1.xml" ContentType="application/vnd.openxmlformats-officedocument.presentationml.comments+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1.jpeg" ContentType="image/jpeg"/>
  <Override PartName="/ppt/notesSlides/notesSlide23.xml" ContentType="application/vnd.openxmlformats-officedocument.presentationml.notesSlide+xml"/>
  <Override PartName="/ppt/notesSlides/notesSlide24.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Author id="0" name="YBJM smeets" initials="Ys" lastIdx="1" clrIdx="0"/>
</p:cmAuthorLst>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comments" Target="comments/comment1.xml"/><Relationship Id="rId10" Type="http://schemas.openxmlformats.org/officeDocument/2006/relationships/slide" Target="slides/slide2.xml"/><Relationship Id="rId11" Type="http://schemas.openxmlformats.org/officeDocument/2006/relationships/slide" Target="slides/slide3.xml"/><Relationship Id="rId12" Type="http://schemas.openxmlformats.org/officeDocument/2006/relationships/slide" Target="slides/slide4.xml"/><Relationship Id="rId13" Type="http://schemas.openxmlformats.org/officeDocument/2006/relationships/slide" Target="slides/slide5.xml"/><Relationship Id="rId14" Type="http://schemas.openxmlformats.org/officeDocument/2006/relationships/slide" Target="slides/slide6.xml"/><Relationship Id="rId15" Type="http://schemas.openxmlformats.org/officeDocument/2006/relationships/slide" Target="slides/slide7.xml"/><Relationship Id="rId16" Type="http://schemas.openxmlformats.org/officeDocument/2006/relationships/slide" Target="slides/slide8.xml"/><Relationship Id="rId17" Type="http://schemas.openxmlformats.org/officeDocument/2006/relationships/slide" Target="slides/slide9.xml"/><Relationship Id="rId18" Type="http://schemas.openxmlformats.org/officeDocument/2006/relationships/slide" Target="slides/slide10.xml"/><Relationship Id="rId19" Type="http://schemas.openxmlformats.org/officeDocument/2006/relationships/slide" Target="slides/slide11.xml"/><Relationship Id="rId20" Type="http://schemas.openxmlformats.org/officeDocument/2006/relationships/slide" Target="slides/slide12.xml"/><Relationship Id="rId21" Type="http://schemas.openxmlformats.org/officeDocument/2006/relationships/slide" Target="slides/slide13.xml"/><Relationship Id="rId22" Type="http://schemas.openxmlformats.org/officeDocument/2006/relationships/slide" Target="slides/slide14.xml"/><Relationship Id="rId23" Type="http://schemas.openxmlformats.org/officeDocument/2006/relationships/slide" Target="slides/slide15.xml"/><Relationship Id="rId24" Type="http://schemas.openxmlformats.org/officeDocument/2006/relationships/slide" Target="slides/slide16.xml"/><Relationship Id="rId25" Type="http://schemas.openxmlformats.org/officeDocument/2006/relationships/slide" Target="slides/slide17.xml"/><Relationship Id="rId26" Type="http://schemas.openxmlformats.org/officeDocument/2006/relationships/slide" Target="slides/slide18.xml"/><Relationship Id="rId27" Type="http://schemas.openxmlformats.org/officeDocument/2006/relationships/slide" Target="slides/slide19.xml"/><Relationship Id="rId28" Type="http://schemas.openxmlformats.org/officeDocument/2006/relationships/slide" Target="slides/slide20.xml"/><Relationship Id="rId29" Type="http://schemas.openxmlformats.org/officeDocument/2006/relationships/slide" Target="slides/slide21.xml"/><Relationship Id="rId30" Type="http://schemas.openxmlformats.org/officeDocument/2006/relationships/slide" Target="slides/slide22.xml"/><Relationship Id="rId31" Type="http://schemas.openxmlformats.org/officeDocument/2006/relationships/slide" Target="slides/slide23.xml"/><Relationship Id="rId32" Type="http://schemas.openxmlformats.org/officeDocument/2006/relationships/slide" Target="slides/slide24.xml"/></Relationships>

</file>

<file path=ppt/comments/comment1.xml><?xml version="1.0" encoding="utf-8"?>
<p:cm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m authorId="0" dt="2022-06-25T17:17:08.504" idx="1">
    <p:pos x="2880" y="1600"/>
    <p:text>ik zou zeggen onze regio…..
</p:text>
    <p:extLst>
      <p:ext uri="{C676402C-5697-4E1C-873F-D02D1690AC5C}">
        <p15:threadingInfo xmlns:p15="http://schemas.microsoft.com/office/powerpoint/2012/main" timeZoneBias="-120"/>
      </p:ext>
    </p:extLst>
  </p:cm>
</p:cmLst>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00" name="Shape 100"/>
          <p:cNvSpPr/>
          <p:nvPr>
            <p:ph type="sldImg"/>
          </p:nvPr>
        </p:nvSpPr>
        <p:spPr>
          <a:xfrm>
            <a:off x="1143000" y="685800"/>
            <a:ext cx="4572000" cy="3429000"/>
          </a:xfrm>
          <a:prstGeom prst="rect">
            <a:avLst/>
          </a:prstGeom>
        </p:spPr>
        <p:txBody>
          <a:bodyPr/>
          <a:lstStyle/>
          <a:p>
            <a:pPr/>
          </a:p>
        </p:txBody>
      </p:sp>
      <p:sp>
        <p:nvSpPr>
          <p:cNvPr id="101" name="Shape 101"/>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 name="Shape 111"/>
          <p:cNvSpPr/>
          <p:nvPr>
            <p:ph type="sldImg"/>
          </p:nvPr>
        </p:nvSpPr>
        <p:spPr>
          <a:prstGeom prst="rect">
            <a:avLst/>
          </a:prstGeom>
        </p:spPr>
        <p:txBody>
          <a:bodyPr/>
          <a:lstStyle/>
          <a:p>
            <a:pPr/>
          </a:p>
        </p:txBody>
      </p:sp>
      <p:sp>
        <p:nvSpPr>
          <p:cNvPr id="112" name="Shape 112"/>
          <p:cNvSpPr/>
          <p:nvPr>
            <p:ph type="body" sz="quarter" idx="1"/>
          </p:nvPr>
        </p:nvSpPr>
        <p:spPr>
          <a:prstGeom prst="rect">
            <a:avLst/>
          </a:prstGeom>
        </p:spPr>
        <p:txBody>
          <a:bodyPr/>
          <a:lstStyle/>
          <a:p>
            <a:pPr/>
            <a:r>
              <a:t>Yvonne en Frank (even voorstellen)</a:t>
            </a:r>
          </a:p>
          <a:p>
            <a:pPr/>
            <a:r>
              <a:t>Frank</a:t>
            </a:r>
          </a:p>
          <a:p>
            <a:pPr/>
            <a:r>
              <a:t>Met dit symposium hebben we jullie willen laten zien welke mogelijkheden er in onze beide regio’s zijn om de zorg aan ouderen in de thuissituatie te optimaliseren: Oost West Thuis Best.</a:t>
            </a:r>
          </a:p>
          <a:p>
            <a:pPr/>
            <a:r>
              <a:t>Zoals jullie vandaag hebben kunnen zien is er in het zorglandschap van onze regio’s een breed scala aan prachtige initiatieven ontwikkeld.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0" name="Shape 370"/>
          <p:cNvSpPr/>
          <p:nvPr>
            <p:ph type="sldImg"/>
          </p:nvPr>
        </p:nvSpPr>
        <p:spPr>
          <a:prstGeom prst="rect">
            <a:avLst/>
          </a:prstGeom>
        </p:spPr>
        <p:txBody>
          <a:bodyPr/>
          <a:lstStyle/>
          <a:p>
            <a:pPr/>
          </a:p>
        </p:txBody>
      </p:sp>
      <p:sp>
        <p:nvSpPr>
          <p:cNvPr id="371" name="Shape 371"/>
          <p:cNvSpPr/>
          <p:nvPr>
            <p:ph type="body" sz="quarter" idx="1"/>
          </p:nvPr>
        </p:nvSpPr>
        <p:spPr>
          <a:prstGeom prst="rect">
            <a:avLst/>
          </a:prstGeom>
        </p:spPr>
        <p:txBody>
          <a:bodyPr/>
          <a:lstStyle/>
          <a:p>
            <a:pPr/>
            <a:r>
              <a:t>Frank</a:t>
            </a:r>
          </a:p>
          <a:p>
            <a:pPr/>
            <a:r>
              <a:t>Omdat er rond een kwetsbare oudere vaak een groot aantal zorgverleners ontstaat is het belangrijk dat één van hen als casemanager optreedt.</a:t>
            </a:r>
          </a:p>
          <a:p>
            <a:pPr/>
            <a:r>
              <a:t>Wij vinden dat iedere kwetsbare oudere in een complexe situatie een casemanager verdient!</a:t>
            </a:r>
          </a:p>
          <a:p>
            <a:pPr/>
            <a:r>
              <a:t>Wie kan dat het beste doen? </a:t>
            </a:r>
          </a:p>
          <a:p>
            <a:pPr/>
            <a:r>
              <a:t>Het maakt in principe niet uit wie als casemanager fungeert, als er binnen het team van zorgverleners maar iemand is benoemd die het casemanagement doet.</a:t>
            </a:r>
          </a:p>
          <a:p>
            <a:pPr/>
            <a:r>
              <a:t>Als de chronisch zorg voorop staat zal dat meestal de POH zijn. </a:t>
            </a:r>
          </a:p>
          <a:p>
            <a:pPr/>
            <a:r>
              <a:t>Als er sprake is van een complexe thuiszorgsituatie kan de wijkverpleegkundige dit het best doen. </a:t>
            </a:r>
          </a:p>
          <a:p>
            <a:pPr/>
            <a:r>
              <a:t>En als cognitieve problemen de overhand gaan krijgen komt natuurlijk de casemanager dementie in beeld.</a:t>
            </a:r>
          </a:p>
          <a:p>
            <a:pPr/>
            <a:r>
              <a:t>Zo’n casemanager is vooral voor de oudere en mantelzorgers het vaste aanspreekpunt. </a:t>
            </a:r>
          </a:p>
          <a:p>
            <a:pPr/>
          </a:p>
          <a:p>
            <a:pPr/>
            <a:r>
              <a:t>Maar ook voor andere hulpverleners is het van belang dat ze weten wie ze moeten aanspreken als er problemen zijn. </a:t>
            </a:r>
          </a:p>
          <a:p>
            <a:pPr/>
            <a:r>
              <a:t>Dus als een oudere bijvoorbeeld in het ziekenhuis belandt zijn dit belangrijke vragen (klik)</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Shape 378"/>
          <p:cNvSpPr/>
          <p:nvPr>
            <p:ph type="sldImg"/>
          </p:nvPr>
        </p:nvSpPr>
        <p:spPr>
          <a:prstGeom prst="rect">
            <a:avLst/>
          </a:prstGeom>
        </p:spPr>
        <p:txBody>
          <a:bodyPr/>
          <a:lstStyle/>
          <a:p>
            <a:pPr/>
          </a:p>
        </p:txBody>
      </p:sp>
      <p:sp>
        <p:nvSpPr>
          <p:cNvPr id="379" name="Shape 379"/>
          <p:cNvSpPr/>
          <p:nvPr>
            <p:ph type="body" sz="quarter" idx="1"/>
          </p:nvPr>
        </p:nvSpPr>
        <p:spPr>
          <a:prstGeom prst="rect">
            <a:avLst/>
          </a:prstGeom>
        </p:spPr>
        <p:txBody>
          <a:bodyPr/>
          <a:lstStyle/>
          <a:p>
            <a:pPr/>
            <a:r>
              <a:t>Yvonne</a:t>
            </a:r>
          </a:p>
          <a:p>
            <a:pPr/>
            <a:r>
              <a:t>Goede ouderzorg kan niet zonder multi-disciplinair overleg, goede ouderenzorg betekent teamwerk, ken je netwerk, investeer hierin, hopelijk heeft vandaag geholpen. Organiseer een mdo als was het een vergadering, stel een agenda op maak een verslag. Bij ons in de praktijk organiseren we 2 verschillende soorten mdo-s, 1 keer per 3 maanden een mdo met enkel professional, en voor elke oudere die we in het zorgprogramma includeren organiseren we 1 of 2 keer per jaar een mdo rondom deze oudere. Bij dit mdo wordt de oudere en/of de mantelzorger uitgenodigd en de hulpverleners die bij deze oudere betrokken zijn. IK vind dat  in de huidige tijd, waarin we bezig zijn met positieve gezondheid, niet meer denken vanuit ziekte en beperkingen maar van gezondheid en mogelijkheden, we willen dat de patiënt cq de mantelzorger de regie houdt, we de patiënt centraal zetten, we niet meer zonder patiënt over patiënt moeten praten maar maar voor met patiënt. Ik hoor denken dat kost veel tijd… een half uur per mdo, mdo+, noemen we dat, waarin het individueel zorgplan vastgesteld wordt en acties gepland, na het mdo hoeft dit meer met patiënt en mantelzorger te worden besproken, en dat spaart weer tijd. </a:t>
            </a:r>
          </a:p>
          <a:p>
            <a:pPr/>
            <a:r>
              <a:t>Wand Rietkerk specialist ouderengeneeskunde  promoveerde op het onderwerp ‘Ouderenzorg op maat. Doelen, ervaring en voorkeuren van thuiswonende ouderen’. Uit dit proefschrift blijkt dat het belangrijk is dat ouderen hun éigen doelen formuleren en geholpen worden om die doelen concreet te maken. Wat vindt de oudere zelf belangrijk moet leidend zijn in de zorg.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Shape 387"/>
          <p:cNvSpPr/>
          <p:nvPr>
            <p:ph type="sldImg"/>
          </p:nvPr>
        </p:nvSpPr>
        <p:spPr>
          <a:prstGeom prst="rect">
            <a:avLst/>
          </a:prstGeom>
        </p:spPr>
        <p:txBody>
          <a:bodyPr/>
          <a:lstStyle/>
          <a:p>
            <a:pPr/>
          </a:p>
        </p:txBody>
      </p:sp>
      <p:sp>
        <p:nvSpPr>
          <p:cNvPr id="388" name="Shape 388"/>
          <p:cNvSpPr/>
          <p:nvPr>
            <p:ph type="body" sz="quarter" idx="1"/>
          </p:nvPr>
        </p:nvSpPr>
        <p:spPr>
          <a:prstGeom prst="rect">
            <a:avLst/>
          </a:prstGeom>
        </p:spPr>
        <p:txBody>
          <a:bodyPr/>
          <a:lstStyle/>
          <a:p>
            <a:pPr/>
            <a:r>
              <a:t>Yvonne</a:t>
            </a:r>
          </a:p>
          <a:p>
            <a:pPr/>
            <a:r>
              <a:t>Ik vind het geweldig de specialist ouderenzorg te kunnen consulteren en te laten aansluiten bij de mdo’s. Natuurlijk kennen wij huisartsen onze patiënten goed en soms al lang, maar de blik van een derde, en juist een andere blik kan veel informatie opleveren. De kennis van een specialist ouderenzorg mbt de ouderen is natuurlijk gespecialiseerdere en detailleerden dan de onze. Het is hun core business en voor ons slechts een onderdeel. Ik adviseer iedereen vooral gebruik te maken van hun kennis en te leren van de samenwerking. Dus aarzel niet om bij complexe problemen rondom diagnostiek, gedragsproblemen, zorg de specialist ouderengeneeskunde te consulteren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 name="Shape 397"/>
          <p:cNvSpPr/>
          <p:nvPr>
            <p:ph type="sldImg"/>
          </p:nvPr>
        </p:nvSpPr>
        <p:spPr>
          <a:prstGeom prst="rect">
            <a:avLst/>
          </a:prstGeom>
        </p:spPr>
        <p:txBody>
          <a:bodyPr/>
          <a:lstStyle/>
          <a:p>
            <a:pPr/>
          </a:p>
        </p:txBody>
      </p:sp>
      <p:sp>
        <p:nvSpPr>
          <p:cNvPr id="398" name="Shape 398"/>
          <p:cNvSpPr/>
          <p:nvPr>
            <p:ph type="body" sz="quarter" idx="1"/>
          </p:nvPr>
        </p:nvSpPr>
        <p:spPr>
          <a:prstGeom prst="rect">
            <a:avLst/>
          </a:prstGeom>
        </p:spPr>
        <p:txBody>
          <a:bodyPr/>
          <a:lstStyle/>
          <a:p>
            <a:pPr/>
            <a:r>
              <a:t>Yvonne</a:t>
            </a:r>
          </a:p>
          <a:p>
            <a:pPr/>
            <a:r>
              <a:t>We weten uit onderzoeken dat als we de ervaren kwaliteit van leven van ouderen willen verbeteren we ons ook moeten richten op zingeving en meedoen. Dat zijn 2 van de 6 domeinen die in het spinnenweb, het gespreksinstrument voor het andere gesprek in het kader van positieve gezondheid. aan de orde komen. </a:t>
            </a:r>
          </a:p>
          <a:p>
            <a:pPr/>
            <a:r>
              <a:t>En willen we deze zaken aanpakken, dan moet we verwijzen naar het sociale domein, in het kader van de juiste zorg op de juiste plek. In onze praktijk zijn de lijnen kort het sociale team en de welzijnswerker hebben doen spreekuur in onze praktijk.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Shape 405"/>
          <p:cNvSpPr/>
          <p:nvPr>
            <p:ph type="sldImg"/>
          </p:nvPr>
        </p:nvSpPr>
        <p:spPr>
          <a:prstGeom prst="rect">
            <a:avLst/>
          </a:prstGeom>
        </p:spPr>
        <p:txBody>
          <a:bodyPr/>
          <a:lstStyle/>
          <a:p>
            <a:pPr/>
          </a:p>
        </p:txBody>
      </p:sp>
      <p:sp>
        <p:nvSpPr>
          <p:cNvPr id="406" name="Shape 406"/>
          <p:cNvSpPr/>
          <p:nvPr>
            <p:ph type="body" sz="quarter" idx="1"/>
          </p:nvPr>
        </p:nvSpPr>
        <p:spPr>
          <a:prstGeom prst="rect">
            <a:avLst/>
          </a:prstGeom>
        </p:spPr>
        <p:txBody>
          <a:bodyPr/>
          <a:lstStyle/>
          <a:p>
            <a:pPr/>
            <a:r>
              <a:t>Yvonne</a:t>
            </a:r>
          </a:p>
          <a:p>
            <a:pPr/>
            <a:r>
              <a:t>1 april is de pilot transmurale zorg voor de oudere in een kwetsbare positie van start gegaan. Via zorgdomein wordt een kwetsbaarheid consult aangevraagd, bij de aanvraag worden belangrijke gegevens als het individuele zorgplan, het app gesprek etc toegevoegd. Nadien volgt een warme overdracht van de casemanager 1ste lijn naar de casemanager 2de lijn. Dit is een geriatrisch verpleegkundige, zij of hij vervolgt de oudere tijdens de opname, en zorgt weer voor een warme overdracht naar de 1ste lijn voor ontslag. De zorg na ontslag wordt thuis weer opgevolgd door de casemanager uit de 1ste lijn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3" name="Shape 413"/>
          <p:cNvSpPr/>
          <p:nvPr>
            <p:ph type="sldImg"/>
          </p:nvPr>
        </p:nvSpPr>
        <p:spPr>
          <a:prstGeom prst="rect">
            <a:avLst/>
          </a:prstGeom>
        </p:spPr>
        <p:txBody>
          <a:bodyPr/>
          <a:lstStyle/>
          <a:p>
            <a:pPr/>
          </a:p>
        </p:txBody>
      </p:sp>
      <p:sp>
        <p:nvSpPr>
          <p:cNvPr id="414" name="Shape 414"/>
          <p:cNvSpPr/>
          <p:nvPr>
            <p:ph type="body" sz="quarter" idx="1"/>
          </p:nvPr>
        </p:nvSpPr>
        <p:spPr>
          <a:prstGeom prst="rect">
            <a:avLst/>
          </a:prstGeom>
        </p:spPr>
        <p:txBody>
          <a:bodyPr/>
          <a:lstStyle/>
          <a:p>
            <a:pPr/>
            <a:r>
              <a:t>Frank</a:t>
            </a:r>
          </a:p>
          <a:p>
            <a:pPr/>
            <a:r>
              <a:t>Het PlusPunt is zoals jullie hopelijk weten een medisch centrum voor anderhalvelijns zorg en heeft ook een afdeling ouderenzorg.</a:t>
            </a:r>
          </a:p>
          <a:p>
            <a:pPr/>
            <a:r>
              <a:t>Het team bestaat uit ….</a:t>
            </a:r>
          </a:p>
          <a:p>
            <a:pPr/>
            <a:r>
              <a:t>Wat hebben we daar te bieden? </a:t>
            </a:r>
            <a:r>
              <a:rPr i="1"/>
              <a:t>Lees voor </a:t>
            </a:r>
            <a:endParaRPr i="1"/>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Shape 427"/>
          <p:cNvSpPr/>
          <p:nvPr>
            <p:ph type="sldImg"/>
          </p:nvPr>
        </p:nvSpPr>
        <p:spPr>
          <a:prstGeom prst="rect">
            <a:avLst/>
          </a:prstGeom>
        </p:spPr>
        <p:txBody>
          <a:bodyPr/>
          <a:lstStyle/>
          <a:p>
            <a:pPr/>
          </a:p>
        </p:txBody>
      </p:sp>
      <p:sp>
        <p:nvSpPr>
          <p:cNvPr id="428" name="Shape 428"/>
          <p:cNvSpPr/>
          <p:nvPr>
            <p:ph type="body" sz="quarter" idx="1"/>
          </p:nvPr>
        </p:nvSpPr>
        <p:spPr>
          <a:prstGeom prst="rect">
            <a:avLst/>
          </a:prstGeom>
        </p:spPr>
        <p:txBody>
          <a:bodyPr/>
          <a:lstStyle/>
          <a:p>
            <a:pPr/>
            <a:r>
              <a:t>Frank</a:t>
            </a:r>
          </a:p>
          <a:p>
            <a:pPr/>
            <a:r>
              <a:t>Wanneer komt een oudere in aanmerking voor een verwijzing naar het PlusPunt?</a:t>
            </a:r>
          </a:p>
          <a:p>
            <a:pPr/>
            <a:r>
              <a:t>Dat is een hele lijst, maar je kunt die kort samenvatten: als je er niet meer uitkomt en door de bomen het bos niet meer ziet, neem dan contact op met het PlusPunt.</a:t>
            </a:r>
          </a:p>
          <a:p>
            <a:pPr/>
            <a:r>
              <a:t>Samen kunnen we dan naar de juiste aanpak zoeken.</a:t>
            </a:r>
          </a:p>
          <a:p>
            <a:pPr/>
            <a:r>
              <a:t>Yvonne, jullie hebben nog geen PlusPunt, maar ook in West staan hulptroepen klaar, vertel.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 name="Shape 435"/>
          <p:cNvSpPr/>
          <p:nvPr>
            <p:ph type="sldImg"/>
          </p:nvPr>
        </p:nvSpPr>
        <p:spPr>
          <a:prstGeom prst="rect">
            <a:avLst/>
          </a:prstGeom>
        </p:spPr>
        <p:txBody>
          <a:bodyPr/>
          <a:lstStyle/>
          <a:p>
            <a:pPr/>
          </a:p>
        </p:txBody>
      </p:sp>
      <p:sp>
        <p:nvSpPr>
          <p:cNvPr id="436" name="Shape 436"/>
          <p:cNvSpPr/>
          <p:nvPr>
            <p:ph type="body" sz="quarter" idx="1"/>
          </p:nvPr>
        </p:nvSpPr>
        <p:spPr>
          <a:prstGeom prst="rect">
            <a:avLst/>
          </a:prstGeom>
        </p:spPr>
        <p:txBody>
          <a:bodyPr/>
          <a:lstStyle/>
          <a:p>
            <a:pPr/>
            <a:r>
              <a:t>Yvonne</a:t>
            </a:r>
          </a:p>
          <a:p>
            <a:pPr/>
            <a:r>
              <a:t>Zijn er vragen, loop je vast, weet je niet hoe verder, aarzel niet ons te bellen of mailen. Heb je als praktijkondersteun er behoefte om eens met een ervaren collega te sparren wend je tot Claar Lenssen, een zeer ervaren praktijkondersteuner. Heb je vragen over hoe zaken te organiseren of te registreren, of vragen over vip-live, erna vromen kan je vast verder helpen. Lopen jullie vast op complexe problematiek van somatische, psyschogeriatriscge aard ik ben altijd bereid met jullie mee te denken. Consultatie kan via vip live, maar bellen of mailen is ook prima.</a:t>
            </a:r>
          </a:p>
          <a:p>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 name="Shape 447"/>
          <p:cNvSpPr/>
          <p:nvPr>
            <p:ph type="sldImg"/>
          </p:nvPr>
        </p:nvSpPr>
        <p:spPr>
          <a:prstGeom prst="rect">
            <a:avLst/>
          </a:prstGeom>
        </p:spPr>
        <p:txBody>
          <a:bodyPr/>
          <a:lstStyle/>
          <a:p>
            <a:pPr/>
          </a:p>
        </p:txBody>
      </p:sp>
      <p:sp>
        <p:nvSpPr>
          <p:cNvPr id="448" name="Shape 448"/>
          <p:cNvSpPr/>
          <p:nvPr>
            <p:ph type="body" sz="quarter" idx="1"/>
          </p:nvPr>
        </p:nvSpPr>
        <p:spPr>
          <a:prstGeom prst="rect">
            <a:avLst/>
          </a:prstGeom>
        </p:spPr>
        <p:txBody>
          <a:bodyPr/>
          <a:lstStyle/>
          <a:p>
            <a:pPr/>
            <a:r>
              <a:t>Frank</a:t>
            </a:r>
          </a:p>
          <a:p>
            <a:pPr/>
            <a:r>
              <a:t>We hebben sinds kort een nieuw aanbod, dat als pilot draait: RATIO.</a:t>
            </a:r>
          </a:p>
          <a:p>
            <a:pPr/>
            <a:r>
              <a:t>Dit is bedoeld voor situatie waarbij je als huisarts bij een kwetsbare oudere een verwijzing naar de tweede lijn overweegt maar niet goed weet waarheen.</a:t>
            </a:r>
          </a:p>
          <a:p>
            <a:pPr/>
            <a:r>
              <a:t>Je kunt dan via ZorgDomein verwijzen naar het RATIO-team.</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 name="Shape 461"/>
          <p:cNvSpPr/>
          <p:nvPr>
            <p:ph type="sldImg"/>
          </p:nvPr>
        </p:nvSpPr>
        <p:spPr>
          <a:prstGeom prst="rect">
            <a:avLst/>
          </a:prstGeom>
        </p:spPr>
        <p:txBody>
          <a:bodyPr/>
          <a:lstStyle/>
          <a:p>
            <a:pPr/>
          </a:p>
        </p:txBody>
      </p:sp>
      <p:sp>
        <p:nvSpPr>
          <p:cNvPr id="462" name="Shape 462"/>
          <p:cNvSpPr/>
          <p:nvPr>
            <p:ph type="body" sz="quarter" idx="1"/>
          </p:nvPr>
        </p:nvSpPr>
        <p:spPr>
          <a:prstGeom prst="rect">
            <a:avLst/>
          </a:prstGeom>
        </p:spPr>
        <p:txBody>
          <a:bodyPr/>
          <a:lstStyle/>
          <a:p>
            <a:pPr/>
            <a:r>
              <a:t>Frank</a:t>
            </a:r>
          </a:p>
          <a:p>
            <a:pPr/>
            <a:r>
              <a:t>Op basis van de gegevens van de verwijzer en van betrokken specialisten geeft dit team dan een advies over het juiste verwijstraject.</a:t>
            </a:r>
          </a:p>
          <a:p>
            <a:pPr/>
            <a:r>
              <a:t>Dat kan in de tweede lijn zijn, maar ook in de anderhalve lijn of met extra zorg in de eerste lijn.</a:t>
            </a:r>
          </a:p>
          <a:p>
            <a:pPr/>
            <a:r>
              <a:t>Hiermee willen we zorgen dat een oudere bij een verwijzing direct op de juiste plaats terecht komt.</a:t>
            </a:r>
          </a:p>
          <a:p>
            <a:pPr/>
            <a:r>
              <a:t>En ook voorkomen dat er een onnodige of ongewenst verwijzing naar de tweede lijn plaatsvindt.</a:t>
            </a:r>
          </a:p>
          <a:p>
            <a:pPr/>
            <a:r>
              <a:t>En als er een verwijzing volgt wordt die ook door het PlusPunt geregeld. </a:t>
            </a:r>
          </a:p>
          <a:p>
            <a:pPr/>
            <a:r>
              <a:t>Dit om de huisarts maximaal te ontzorgen. </a:t>
            </a:r>
          </a:p>
          <a:p>
            <a:pPr/>
            <a:r>
              <a:t>Van alle vervolgstappen wil ik er nog één kort uitlichten.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6" name="Shape 196"/>
          <p:cNvSpPr/>
          <p:nvPr>
            <p:ph type="sldImg"/>
          </p:nvPr>
        </p:nvSpPr>
        <p:spPr>
          <a:prstGeom prst="rect">
            <a:avLst/>
          </a:prstGeom>
        </p:spPr>
        <p:txBody>
          <a:bodyPr/>
          <a:lstStyle/>
          <a:p>
            <a:pPr/>
          </a:p>
        </p:txBody>
      </p:sp>
      <p:sp>
        <p:nvSpPr>
          <p:cNvPr id="197" name="Shape 197"/>
          <p:cNvSpPr/>
          <p:nvPr>
            <p:ph type="body" sz="quarter" idx="1"/>
          </p:nvPr>
        </p:nvSpPr>
        <p:spPr>
          <a:prstGeom prst="rect">
            <a:avLst/>
          </a:prstGeom>
        </p:spPr>
        <p:txBody>
          <a:bodyPr/>
          <a:lstStyle/>
          <a:p>
            <a:pPr/>
            <a:r>
              <a:t>Frank</a:t>
            </a:r>
          </a:p>
          <a:p>
            <a:pPr/>
            <a:r>
              <a:t>In de eerste plaats is er een keur aan zorgverleners (klik &gt; blauwe velden verschijnen)</a:t>
            </a:r>
          </a:p>
          <a:p>
            <a:pPr/>
            <a:r>
              <a:t>En deze kunnen voor de ouderenzorg terecht bij een heleboel zorginstellingen (klik &gt; groene velden verschijnen)</a:t>
            </a:r>
          </a:p>
          <a:p>
            <a:pPr/>
            <a:r>
              <a:t>Daarnaast zijn er allerlei initiatieven waaraan die zorgverleners worden geacht actief deel te nemen (klik &gt; gele velden verschijnen).</a:t>
            </a:r>
          </a:p>
          <a:p>
            <a:pPr/>
          </a:p>
          <a:p>
            <a:pPr/>
            <a:r>
              <a:t>Er bestaat dus een heel netwerk van zorgverleners en initiatieven bij de zorg voor kwetsbare ouderen in en rondom de huisartspraktijken.</a:t>
            </a:r>
          </a:p>
          <a:p>
            <a:pPr/>
            <a:r>
              <a:t>Maar hoe staat het met de samenwerking binnen dit netwerk?</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Shape 470"/>
          <p:cNvSpPr/>
          <p:nvPr>
            <p:ph type="sldImg"/>
          </p:nvPr>
        </p:nvSpPr>
        <p:spPr>
          <a:prstGeom prst="rect">
            <a:avLst/>
          </a:prstGeom>
        </p:spPr>
        <p:txBody>
          <a:bodyPr/>
          <a:lstStyle/>
          <a:p>
            <a:pPr/>
          </a:p>
        </p:txBody>
      </p:sp>
      <p:sp>
        <p:nvSpPr>
          <p:cNvPr id="471" name="Shape 471"/>
          <p:cNvSpPr/>
          <p:nvPr>
            <p:ph type="body" sz="quarter" idx="1"/>
          </p:nvPr>
        </p:nvSpPr>
        <p:spPr>
          <a:prstGeom prst="rect">
            <a:avLst/>
          </a:prstGeom>
        </p:spPr>
        <p:txBody>
          <a:bodyPr/>
          <a:lstStyle/>
          <a:p>
            <a:pPr/>
            <a:r>
              <a:t>Frank</a:t>
            </a:r>
          </a:p>
          <a:p>
            <a:pPr/>
            <a:r>
              <a:t>In feite is dit ook een voorbeeld van proactieve zorg.</a:t>
            </a:r>
          </a:p>
          <a:p>
            <a:pPr/>
            <a:r>
              <a:t>Als je geconfronteerd wordt met een situatie bij een kwetsbare oudere waar je geen goede verklaring hebt voor een onverwachte achteruitgang en je behoefte hebt aan tweedelijns diagnostiek dan is de SAUG een optie.</a:t>
            </a:r>
          </a:p>
          <a:p>
            <a:pPr/>
            <a:r>
              <a:t>Daar wordt de oudere in een dagdeel op de 4 geriatrische domeinen in kaart gebracht. Kan bloedonderzoek, röntgen of een scan gemaakt worden, of er wordt bijvoorbeeld een neuroloog even in consult geroepen. En na afloop van deze onderzoeken wordt samen met de oudere (en eventueel de verwijzer) een behandelplan opgesteld.  en  op de 4 domeinen</a:t>
            </a:r>
          </a:p>
          <a:p>
            <a:pPr/>
            <a:r>
              <a:t>Daarna gaat de patiënt weer naar huis (eventueel met extra thuiszorg), een deel wordt opgenomen op een verpleegafdeling van Zuyderland en een deel wordt doorgeplaatst naar een spoedbed elders.</a:t>
            </a:r>
          </a:p>
          <a:p>
            <a:pPr/>
          </a:p>
          <a:p>
            <a:pPr/>
            <a:r>
              <a:t>Vaak vragen collega’s me: bij welke problemen kunnen we dan naar de SAUG verwijzen? </a:t>
            </a:r>
          </a:p>
          <a:p>
            <a:pPr/>
            <a:r>
              <a:t>Dat is nog niet zo simpel. </a:t>
            </a:r>
          </a:p>
          <a:p>
            <a:pPr/>
            <a:r>
              <a:t>Mijn advies is dan: als je er in de eerste lijn niet meer uitkomt (“help”) en niet goed weet welk pad je moet bewandelen </a:t>
            </a:r>
          </a:p>
          <a:p>
            <a:pPr marL="171450" indent="-171450">
              <a:buSzPct val="100000"/>
              <a:buChar char="➢"/>
            </a:pPr>
            <a:r>
              <a:t>overleg dan met het PlusPunt in de anderhalve lijn of de dienstdoend geriater van het Zuyderland. </a:t>
            </a:r>
          </a:p>
          <a:p>
            <a:pPr marL="171450" indent="-171450">
              <a:buSzPct val="100000"/>
              <a:buChar char="➢"/>
            </a:pPr>
          </a:p>
          <a:p>
            <a:pPr marL="171450" indent="-171450">
              <a:buSzPct val="100000"/>
              <a:buChar char="➢"/>
            </a:pPr>
            <a:r>
              <a:t>We gaan afsluiten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 name="Shape 478"/>
          <p:cNvSpPr/>
          <p:nvPr>
            <p:ph type="sldImg"/>
          </p:nvPr>
        </p:nvSpPr>
        <p:spPr>
          <a:prstGeom prst="rect">
            <a:avLst/>
          </a:prstGeom>
        </p:spPr>
        <p:txBody>
          <a:bodyPr/>
          <a:lstStyle/>
          <a:p>
            <a:pPr/>
          </a:p>
        </p:txBody>
      </p:sp>
      <p:sp>
        <p:nvSpPr>
          <p:cNvPr id="479" name="Shape 479"/>
          <p:cNvSpPr/>
          <p:nvPr>
            <p:ph type="body" sz="quarter" idx="1"/>
          </p:nvPr>
        </p:nvSpPr>
        <p:spPr>
          <a:prstGeom prst="rect">
            <a:avLst/>
          </a:prstGeom>
        </p:spPr>
        <p:txBody>
          <a:bodyPr/>
          <a:lstStyle/>
          <a:p>
            <a:pPr/>
            <a:r>
              <a:t>Yvonne</a:t>
            </a:r>
          </a:p>
          <a:p>
            <a:pPr/>
            <a:r>
              <a:t>Het opzetten van structurele ouderenzorg is een proces is van kleine stappen. En leren doe je met vallen en opstaan. Beginnen kan met 1 oudere, leg kwetsbaarheid vast, en benoem de case manager. Welke hulpverleners zijn betrokken, spreek af wie het ACP gesprek doet, wie het andere gesprek….Stel een zorgplan en leer werken met de SFMPC methodiek, plan een mdo, en denk aan opvolging.</a:t>
            </a:r>
          </a:p>
          <a:p>
            <a:pPr/>
            <a:r>
              <a:t>Loop je vast of weet je niet waar te beginnen ga bij een collega meekijken. </a:t>
            </a:r>
          </a:p>
          <a:p>
            <a:pPr/>
          </a:p>
          <a:p>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 name="Shape 486"/>
          <p:cNvSpPr/>
          <p:nvPr>
            <p:ph type="sldImg"/>
          </p:nvPr>
        </p:nvSpPr>
        <p:spPr>
          <a:prstGeom prst="rect">
            <a:avLst/>
          </a:prstGeom>
        </p:spPr>
        <p:txBody>
          <a:bodyPr/>
          <a:lstStyle/>
          <a:p>
            <a:pPr/>
          </a:p>
        </p:txBody>
      </p:sp>
      <p:sp>
        <p:nvSpPr>
          <p:cNvPr id="487" name="Shape 487"/>
          <p:cNvSpPr/>
          <p:nvPr>
            <p:ph type="body" sz="quarter" idx="1"/>
          </p:nvPr>
        </p:nvSpPr>
        <p:spPr>
          <a:prstGeom prst="rect">
            <a:avLst/>
          </a:prstGeom>
        </p:spPr>
        <p:txBody>
          <a:bodyPr/>
          <a:lstStyle/>
          <a:p>
            <a:pPr/>
            <a:r>
              <a:t>Yvonne</a:t>
            </a:r>
          </a:p>
          <a:p>
            <a:pPr/>
            <a:r>
              <a:t>Voor meer informatie verwijzen we jullie naar de werkafspraken app en je vind in je symposiumtas een keur aan informatie.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Shape 498"/>
          <p:cNvSpPr/>
          <p:nvPr>
            <p:ph type="sldImg"/>
          </p:nvPr>
        </p:nvSpPr>
        <p:spPr>
          <a:prstGeom prst="rect">
            <a:avLst/>
          </a:prstGeom>
        </p:spPr>
        <p:txBody>
          <a:bodyPr/>
          <a:lstStyle/>
          <a:p>
            <a:pPr/>
          </a:p>
        </p:txBody>
      </p:sp>
      <p:sp>
        <p:nvSpPr>
          <p:cNvPr id="499" name="Shape 499"/>
          <p:cNvSpPr/>
          <p:nvPr>
            <p:ph type="body" sz="quarter" idx="1"/>
          </p:nvPr>
        </p:nvSpPr>
        <p:spPr>
          <a:prstGeom prst="rect">
            <a:avLst/>
          </a:prstGeom>
        </p:spPr>
        <p:txBody>
          <a:bodyPr/>
          <a:lstStyle/>
          <a:p>
            <a:pPr/>
            <a:r>
              <a:t>Yvonne</a:t>
            </a:r>
          </a:p>
          <a:p>
            <a:pPr/>
            <a:r>
              <a:t>Hopelijk hebben jullie de goodiebag goed gevuld met allerlei informatie van de verschillende stands op dit symposium</a:t>
            </a:r>
          </a:p>
          <a:p>
            <a:pPr/>
            <a:r>
              <a:t>En als je straks toch nog behoefte hebt aan meer informatie…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 name="Shape 508"/>
          <p:cNvSpPr/>
          <p:nvPr>
            <p:ph type="sldImg"/>
          </p:nvPr>
        </p:nvSpPr>
        <p:spPr>
          <a:prstGeom prst="rect">
            <a:avLst/>
          </a:prstGeom>
        </p:spPr>
        <p:txBody>
          <a:bodyPr/>
          <a:lstStyle/>
          <a:p>
            <a:pPr/>
          </a:p>
        </p:txBody>
      </p:sp>
      <p:sp>
        <p:nvSpPr>
          <p:cNvPr id="509" name="Shape 509"/>
          <p:cNvSpPr/>
          <p:nvPr>
            <p:ph type="body" sz="quarter" idx="1"/>
          </p:nvPr>
        </p:nvSpPr>
        <p:spPr>
          <a:prstGeom prst="rect">
            <a:avLst/>
          </a:prstGeom>
        </p:spPr>
        <p:txBody>
          <a:bodyPr/>
          <a:lstStyle/>
          <a:p>
            <a:pPr/>
            <a:r>
              <a:t>Yvonne</a:t>
            </a:r>
          </a:p>
          <a:p>
            <a:pPr/>
            <a:r>
              <a:t>Je kunt altijd bij ons terecht.</a:t>
            </a:r>
          </a:p>
          <a:p>
            <a:pPr/>
            <a:r>
              <a:t>We zijn graag bereid om jullie te helpen bij de problemen waar jullie tegen aan lopen.</a:t>
            </a:r>
          </a:p>
          <a:p>
            <a:pPr/>
            <a:r>
              <a:t>Frank</a:t>
            </a:r>
          </a:p>
          <a:p>
            <a:pPr/>
            <a:r>
              <a:t>Stuur gerust een mail en weet dat we ook graag in de praktijk langskomen om samen te sparren.</a:t>
            </a:r>
          </a:p>
          <a:p>
            <a:pPr/>
          </a:p>
          <a:p>
            <a:pPr/>
            <a:r>
              <a:t>Dank voor jullie aandacht</a:t>
            </a: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Shape 207"/>
          <p:cNvSpPr/>
          <p:nvPr>
            <p:ph type="sldImg"/>
          </p:nvPr>
        </p:nvSpPr>
        <p:spPr>
          <a:prstGeom prst="rect">
            <a:avLst/>
          </a:prstGeom>
        </p:spPr>
        <p:txBody>
          <a:bodyPr/>
          <a:lstStyle/>
          <a:p>
            <a:pPr/>
          </a:p>
        </p:txBody>
      </p:sp>
      <p:sp>
        <p:nvSpPr>
          <p:cNvPr id="208" name="Shape 208"/>
          <p:cNvSpPr/>
          <p:nvPr>
            <p:ph type="body" sz="quarter" idx="1"/>
          </p:nvPr>
        </p:nvSpPr>
        <p:spPr>
          <a:prstGeom prst="rect">
            <a:avLst/>
          </a:prstGeom>
        </p:spPr>
        <p:txBody>
          <a:bodyPr/>
          <a:lstStyle/>
          <a:p>
            <a:pPr/>
            <a:r>
              <a:t>Frank</a:t>
            </a:r>
          </a:p>
          <a:p>
            <a:pPr/>
            <a:r>
              <a:t>Toch hoor ik geregeld van huisartsen en praktijkondersteuners in de zorg voor ouderen door de bomen het bos niet meer zien.</a:t>
            </a:r>
          </a:p>
          <a:p>
            <a:pPr/>
            <a:r>
              <a:t>Dat was ook een van de redenen om dit symposium te organiseren.</a:t>
            </a:r>
          </a:p>
          <a:p>
            <a:pPr/>
            <a:r>
              <a:t>Hopelijk hebben jullie vandaag toch iets meer zicht op het bos gekregen.</a:t>
            </a:r>
          </a:p>
          <a:p>
            <a:pPr/>
          </a:p>
          <a:p>
            <a:pPr/>
            <a:r>
              <a:t>Aan het slot van deze dag willen Yvonne en ik nog even door dit zorgbos wandelen en stilstaan bij een aantal mooie bomen.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2" name="Shape 292"/>
          <p:cNvSpPr/>
          <p:nvPr>
            <p:ph type="sldImg"/>
          </p:nvPr>
        </p:nvSpPr>
        <p:spPr>
          <a:prstGeom prst="rect">
            <a:avLst/>
          </a:prstGeom>
        </p:spPr>
        <p:txBody>
          <a:bodyPr/>
          <a:lstStyle/>
          <a:p>
            <a:pPr/>
          </a:p>
        </p:txBody>
      </p:sp>
      <p:sp>
        <p:nvSpPr>
          <p:cNvPr id="293" name="Shape 293"/>
          <p:cNvSpPr/>
          <p:nvPr>
            <p:ph type="body" sz="quarter" idx="1"/>
          </p:nvPr>
        </p:nvSpPr>
        <p:spPr>
          <a:prstGeom prst="rect">
            <a:avLst/>
          </a:prstGeom>
        </p:spPr>
        <p:txBody>
          <a:bodyPr/>
          <a:lstStyle/>
          <a:p>
            <a:pPr/>
            <a:r>
              <a:t>Frank</a:t>
            </a:r>
          </a:p>
          <a:p>
            <a:pPr/>
            <a:r>
              <a:t>We kunnen niet overal bij stil staan en hebben er enkele geselecteerd.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 name="Shape 329"/>
          <p:cNvSpPr/>
          <p:nvPr>
            <p:ph type="sldImg"/>
          </p:nvPr>
        </p:nvSpPr>
        <p:spPr>
          <a:prstGeom prst="rect">
            <a:avLst/>
          </a:prstGeom>
        </p:spPr>
        <p:txBody>
          <a:bodyPr/>
          <a:lstStyle/>
          <a:p>
            <a:pPr/>
          </a:p>
        </p:txBody>
      </p:sp>
      <p:sp>
        <p:nvSpPr>
          <p:cNvPr id="330" name="Shape 330"/>
          <p:cNvSpPr/>
          <p:nvPr>
            <p:ph type="body" sz="quarter" idx="1"/>
          </p:nvPr>
        </p:nvSpPr>
        <p:spPr>
          <a:prstGeom prst="rect">
            <a:avLst/>
          </a:prstGeom>
        </p:spPr>
        <p:txBody>
          <a:bodyPr/>
          <a:lstStyle/>
          <a:p>
            <a:pPr/>
            <a:r>
              <a:t>Frank</a:t>
            </a:r>
          </a:p>
          <a:p>
            <a:pPr/>
            <a:r>
              <a:t>Dit zijn enkele van onze stokpaardjes, die we graag nog even willen berijden.</a:t>
            </a:r>
          </a:p>
          <a:p>
            <a:pPr/>
            <a:r>
              <a:t>Yvonne, aan jou het woord.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r>
              <a:t>Yvonne</a:t>
            </a:r>
          </a:p>
          <a:p>
            <a:pPr/>
            <a:r>
              <a:t>In de waan van de dag. Het overkomt ons. Er is geen keuze. Het loopt zoals het loopt. We zien wel hoe en wat……</a:t>
            </a:r>
          </a:p>
          <a:p>
            <a:pPr/>
            <a:r>
              <a:t>maar reactief: Pak de regie Stel prioriteiten. Maak keuzes samen. Maak zaken bespreekbaar. De oudere weet wat hij/zij wil.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Shape 344"/>
          <p:cNvSpPr/>
          <p:nvPr>
            <p:ph type="sldImg"/>
          </p:nvPr>
        </p:nvSpPr>
        <p:spPr>
          <a:prstGeom prst="rect">
            <a:avLst/>
          </a:prstGeom>
        </p:spPr>
        <p:txBody>
          <a:bodyPr/>
          <a:lstStyle/>
          <a:p>
            <a:pPr/>
          </a:p>
        </p:txBody>
      </p:sp>
      <p:sp>
        <p:nvSpPr>
          <p:cNvPr id="345" name="Shape 345"/>
          <p:cNvSpPr/>
          <p:nvPr>
            <p:ph type="body" sz="quarter" idx="1"/>
          </p:nvPr>
        </p:nvSpPr>
        <p:spPr>
          <a:prstGeom prst="rect">
            <a:avLst/>
          </a:prstGeom>
        </p:spPr>
        <p:txBody>
          <a:bodyPr/>
          <a:lstStyle/>
          <a:p>
            <a:pPr/>
            <a:r>
              <a:t>Yvonne</a:t>
            </a:r>
          </a:p>
          <a:p>
            <a:pPr/>
            <a:r>
              <a:t>Om  de zorg rond ouderen meer gestructureerd maar maar vooral ook pro-actief in te richten, is het Zorgprogramma ouderen in een kwetsbare positie ontwikkeld. Dit zorgprogramma werd in het najaar van 2020 gelanceerd, in de westelijke mijnstreek en in Midden-Limburg, eerst in enkele pilot-praktijken, andere praktijken volgden in 2021. Zaken als signaleren van kwetsbaarheid, het opstellen van een individueel zorgplan, het acp-gesprek en het voeren van het andere gesprek voortkomend uit positieve gezondheid, het komt allemaal aan de orde.</a:t>
            </a:r>
          </a:p>
          <a:p>
            <a:pPr/>
            <a:r>
              <a:t>In OZL is deze maand het werkdocument Proactieve Ouderenzorg (HOZL) uitgebracht, hetgeen hetzelfde beoogt.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Shape 353"/>
          <p:cNvSpPr/>
          <p:nvPr>
            <p:ph type="sldImg"/>
          </p:nvPr>
        </p:nvSpPr>
        <p:spPr>
          <a:prstGeom prst="rect">
            <a:avLst/>
          </a:prstGeom>
        </p:spPr>
        <p:txBody>
          <a:bodyPr/>
          <a:lstStyle/>
          <a:p>
            <a:pPr/>
          </a:p>
        </p:txBody>
      </p:sp>
      <p:sp>
        <p:nvSpPr>
          <p:cNvPr id="354" name="Shape 354"/>
          <p:cNvSpPr/>
          <p:nvPr>
            <p:ph type="body" sz="quarter" idx="1"/>
          </p:nvPr>
        </p:nvSpPr>
        <p:spPr>
          <a:prstGeom prst="rect">
            <a:avLst/>
          </a:prstGeom>
        </p:spPr>
        <p:txBody>
          <a:bodyPr/>
          <a:lstStyle/>
          <a:p>
            <a:pPr/>
            <a:r>
              <a:t>Yvonne</a:t>
            </a:r>
          </a:p>
          <a:p>
            <a:pPr/>
            <a:r>
              <a:t>Praten over het levenseinde doen we nooit te vroeg, helaas vaak te laat!</a:t>
            </a:r>
          </a:p>
          <a:p>
            <a:pPr/>
            <a:r>
              <a:t>We praten weinig over de dood. Van ouderen krijg ik na een gesprek over het levenseinde, altijd te horen dat het gesprek hen goed heeft gedaan. Het is niet alleen bedoeld om behandelgrenzen aan te geven, zoals niet reanimeren, geen ic, niet beademen, maar ook wat wil de oudere wel, wil iemand vooral thuisblijven, of wil iemand vooral zo lang mogelijk blijven leven en wil hij ook nog vergaande behandeling voor een ernstige ziekte ondergaan. Het is belangrijk om te vragen wie voor de oudere mag spreken als hij of zij dat zelf niet meer kan, wie is de zorgvertegenwoordiger. Zijn de wensen van de oudere op papier gezet? </a:t>
            </a:r>
          </a:p>
          <a:p>
            <a:pPr/>
            <a:r>
              <a:t>Ik hoorde laatst op de radio het volgende: We praten niet over doodgaan, we zijn bang voor de dood, wat betekent dat eigenlijk? Dat we houden van het leven, en dat we dat mogen vieren.  En om te kunnen vieren moet je weten wat er voor dit feestje nodig is!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Shape 361"/>
          <p:cNvSpPr/>
          <p:nvPr>
            <p:ph type="sldImg"/>
          </p:nvPr>
        </p:nvSpPr>
        <p:spPr>
          <a:prstGeom prst="rect">
            <a:avLst/>
          </a:prstGeom>
        </p:spPr>
        <p:txBody>
          <a:bodyPr/>
          <a:lstStyle/>
          <a:p>
            <a:pPr/>
          </a:p>
        </p:txBody>
      </p:sp>
      <p:sp>
        <p:nvSpPr>
          <p:cNvPr id="362" name="Shape 362"/>
          <p:cNvSpPr/>
          <p:nvPr>
            <p:ph type="body" sz="quarter" idx="1"/>
          </p:nvPr>
        </p:nvSpPr>
        <p:spPr>
          <a:prstGeom prst="rect">
            <a:avLst/>
          </a:prstGeom>
        </p:spPr>
        <p:txBody>
          <a:bodyPr/>
          <a:lstStyle/>
          <a:p>
            <a:pPr/>
            <a:r>
              <a:t>Frank</a:t>
            </a:r>
          </a:p>
          <a:p>
            <a:pPr/>
            <a:r>
              <a:t>We zien steeds meer POH’s verschijnen die zich toeleggen op structurele zorg voor kwetsbare ouderen.</a:t>
            </a:r>
          </a:p>
          <a:p>
            <a:pPr>
              <a:defRPr i="1"/>
            </a:pPr>
            <a:r>
              <a:t>Wie van jullie is POH Ouderenzorg?</a:t>
            </a:r>
          </a:p>
          <a:p>
            <a:pPr/>
            <a:r>
              <a:t>Jullie zijn de spil van de ouderenzorg in de huisartspraktijk. Hét aanspreekpunt voor ouderen.</a:t>
            </a:r>
          </a:p>
          <a:p>
            <a:pPr/>
            <a:r>
              <a:t>Het is een uitdagende functie, waarvoor je meer in je mars moet hebben dan vinkjes zetten.</a:t>
            </a:r>
          </a:p>
          <a:p>
            <a:pPr/>
            <a:r>
              <a:t>Ik heb bij visitatie van onze PlusPraktijken gemerkt dat de kwaliteit van de ouderenzorg in een praktijk vooral afhangt van de kwaliteit van de POH-O. </a:t>
            </a:r>
          </a:p>
          <a:p>
            <a:pPr/>
            <a:r>
              <a:t>Het zit immers in hun DNA om gestructureerde zorg te leveren.</a:t>
            </a:r>
          </a:p>
          <a:p>
            <a:pPr/>
            <a:r>
              <a:t>Voor praktijken die met een POH-O beginnen heb ik een paar belangrijke tips:</a:t>
            </a:r>
          </a:p>
          <a:p>
            <a:pPr marL="171450" indent="-171450">
              <a:buSzPct val="100000"/>
              <a:buChar char="-"/>
            </a:pPr>
            <a:r>
              <a:t>Ga niet eerst alle kwetsbare ouderen in kaart brengen, maar kijk samen met de huisarts welke ouderen het meest in aanmerking komen voor een inventarisatie.</a:t>
            </a:r>
          </a:p>
          <a:p>
            <a:pPr marL="171450" indent="-171450">
              <a:buSzPct val="100000"/>
              <a:buChar char="-"/>
            </a:pPr>
            <a:r>
              <a:t>Reserveer wekelijks een half uur voor overleg tussen de POH-O en de huisarts die de ouderenzorg trekt. Het is essentieel dat de POH kan overleggen over de problemen waar ze tegenaan loopt en om te kunnen sparren hoe ze verder moet.</a:t>
            </a:r>
          </a:p>
          <a:p>
            <a:pPr marL="171450" indent="-171450">
              <a:buSzPct val="100000"/>
              <a:buChar char="-"/>
            </a:pPr>
            <a:r>
              <a:t>Leg contact met andere POH’s en ga eens bij elkaar in de keuken kijken. </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eldia">
    <p:spTree>
      <p:nvGrpSpPr>
        <p:cNvPr id="1" name=""/>
        <p:cNvGrpSpPr/>
        <p:nvPr/>
      </p:nvGrpSpPr>
      <p:grpSpPr>
        <a:xfrm>
          <a:off x="0" y="0"/>
          <a:ext cx="0" cy="0"/>
          <a:chOff x="0" y="0"/>
          <a:chExt cx="0" cy="0"/>
        </a:xfrm>
      </p:grpSpPr>
      <p:sp>
        <p:nvSpPr>
          <p:cNvPr id="11" name="Titeltekst"/>
          <p:cNvSpPr txBox="1"/>
          <p:nvPr>
            <p:ph type="title"/>
          </p:nvPr>
        </p:nvSpPr>
        <p:spPr>
          <a:xfrm>
            <a:off x="1524000" y="1122362"/>
            <a:ext cx="9144000" cy="2387601"/>
          </a:xfrm>
          <a:prstGeom prst="rect">
            <a:avLst/>
          </a:prstGeom>
        </p:spPr>
        <p:txBody>
          <a:bodyPr anchor="b"/>
          <a:lstStyle>
            <a:lvl1pPr algn="ctr">
              <a:defRPr sz="6000"/>
            </a:lvl1pPr>
          </a:lstStyle>
          <a:p>
            <a:pPr/>
            <a:r>
              <a:t>Titeltekst</a:t>
            </a:r>
          </a:p>
        </p:txBody>
      </p:sp>
      <p:sp>
        <p:nvSpPr>
          <p:cNvPr id="12" name="Hoofdtekst - niveau één…"/>
          <p:cNvSpPr txBox="1"/>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13"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Inhoud van twee">
    <p:spTree>
      <p:nvGrpSpPr>
        <p:cNvPr id="1" name=""/>
        <p:cNvGrpSpPr/>
        <p:nvPr/>
      </p:nvGrpSpPr>
      <p:grpSpPr>
        <a:xfrm>
          <a:off x="0" y="0"/>
          <a:ext cx="0" cy="0"/>
          <a:chOff x="0" y="0"/>
          <a:chExt cx="0" cy="0"/>
        </a:xfrm>
      </p:grpSpPr>
      <p:sp>
        <p:nvSpPr>
          <p:cNvPr id="92" name="Titeltekst"/>
          <p:cNvSpPr txBox="1"/>
          <p:nvPr>
            <p:ph type="title"/>
          </p:nvPr>
        </p:nvSpPr>
        <p:spPr>
          <a:prstGeom prst="rect">
            <a:avLst/>
          </a:prstGeom>
        </p:spPr>
        <p:txBody>
          <a:bodyPr/>
          <a:lstStyle/>
          <a:p>
            <a:pPr/>
            <a:r>
              <a:t>Titeltekst</a:t>
            </a:r>
          </a:p>
        </p:txBody>
      </p:sp>
      <p:sp>
        <p:nvSpPr>
          <p:cNvPr id="93" name="Hoofdtekst - niveau één…"/>
          <p:cNvSpPr txBox="1"/>
          <p:nvPr>
            <p:ph type="body" sz="half" idx="1"/>
          </p:nvPr>
        </p:nvSpPr>
        <p:spPr>
          <a:xfrm>
            <a:off x="838200" y="1825625"/>
            <a:ext cx="5181600" cy="4351338"/>
          </a:xfrm>
          <a:prstGeom prst="rect">
            <a:avLst/>
          </a:prstGeom>
        </p:spPr>
        <p:txBody>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94"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el en object">
    <p:spTree>
      <p:nvGrpSpPr>
        <p:cNvPr id="1" name=""/>
        <p:cNvGrpSpPr/>
        <p:nvPr/>
      </p:nvGrpSpPr>
      <p:grpSpPr>
        <a:xfrm>
          <a:off x="0" y="0"/>
          <a:ext cx="0" cy="0"/>
          <a:chOff x="0" y="0"/>
          <a:chExt cx="0" cy="0"/>
        </a:xfrm>
      </p:grpSpPr>
      <p:sp>
        <p:nvSpPr>
          <p:cNvPr id="20" name="Titeltekst"/>
          <p:cNvSpPr txBox="1"/>
          <p:nvPr>
            <p:ph type="title"/>
          </p:nvPr>
        </p:nvSpPr>
        <p:spPr>
          <a:prstGeom prst="rect">
            <a:avLst/>
          </a:prstGeom>
        </p:spPr>
        <p:txBody>
          <a:bodyPr/>
          <a:lstStyle/>
          <a:p>
            <a:pPr/>
            <a:r>
              <a:t>Titeltekst</a:t>
            </a:r>
          </a:p>
        </p:txBody>
      </p:sp>
      <p:sp>
        <p:nvSpPr>
          <p:cNvPr id="21" name="Hoofdtekst - niveau één…"/>
          <p:cNvSpPr txBox="1"/>
          <p:nvPr>
            <p:ph type="body" idx="1"/>
          </p:nvPr>
        </p:nvSpPr>
        <p:spPr>
          <a:prstGeom prst="rect">
            <a:avLst/>
          </a:prstGeom>
        </p:spPr>
        <p:txBody>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22"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ekop">
    <p:spTree>
      <p:nvGrpSpPr>
        <p:cNvPr id="1" name=""/>
        <p:cNvGrpSpPr/>
        <p:nvPr/>
      </p:nvGrpSpPr>
      <p:grpSpPr>
        <a:xfrm>
          <a:off x="0" y="0"/>
          <a:ext cx="0" cy="0"/>
          <a:chOff x="0" y="0"/>
          <a:chExt cx="0" cy="0"/>
        </a:xfrm>
      </p:grpSpPr>
      <p:sp>
        <p:nvSpPr>
          <p:cNvPr id="29" name="Titeltekst"/>
          <p:cNvSpPr txBox="1"/>
          <p:nvPr>
            <p:ph type="title"/>
          </p:nvPr>
        </p:nvSpPr>
        <p:spPr>
          <a:xfrm>
            <a:off x="831850" y="1709738"/>
            <a:ext cx="10515600" cy="2852737"/>
          </a:xfrm>
          <a:prstGeom prst="rect">
            <a:avLst/>
          </a:prstGeom>
        </p:spPr>
        <p:txBody>
          <a:bodyPr anchor="b"/>
          <a:lstStyle>
            <a:lvl1pPr>
              <a:defRPr sz="6000"/>
            </a:lvl1pPr>
          </a:lstStyle>
          <a:p>
            <a:pPr/>
            <a:r>
              <a:t>Titeltekst</a:t>
            </a:r>
          </a:p>
        </p:txBody>
      </p:sp>
      <p:sp>
        <p:nvSpPr>
          <p:cNvPr id="30" name="Hoofdtekst - niveau één…"/>
          <p:cNvSpPr txBox="1"/>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31"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houd van twee">
    <p:spTree>
      <p:nvGrpSpPr>
        <p:cNvPr id="1" name=""/>
        <p:cNvGrpSpPr/>
        <p:nvPr/>
      </p:nvGrpSpPr>
      <p:grpSpPr>
        <a:xfrm>
          <a:off x="0" y="0"/>
          <a:ext cx="0" cy="0"/>
          <a:chOff x="0" y="0"/>
          <a:chExt cx="0" cy="0"/>
        </a:xfrm>
      </p:grpSpPr>
      <p:sp>
        <p:nvSpPr>
          <p:cNvPr id="38" name="Titeltekst"/>
          <p:cNvSpPr txBox="1"/>
          <p:nvPr>
            <p:ph type="title"/>
          </p:nvPr>
        </p:nvSpPr>
        <p:spPr>
          <a:prstGeom prst="rect">
            <a:avLst/>
          </a:prstGeom>
        </p:spPr>
        <p:txBody>
          <a:bodyPr/>
          <a:lstStyle/>
          <a:p>
            <a:pPr/>
            <a:r>
              <a:t>Titeltekst</a:t>
            </a:r>
          </a:p>
        </p:txBody>
      </p:sp>
      <p:sp>
        <p:nvSpPr>
          <p:cNvPr id="39" name="Hoofdtekst - niveau één…"/>
          <p:cNvSpPr txBox="1"/>
          <p:nvPr>
            <p:ph type="body" sz="half" idx="1"/>
          </p:nvPr>
        </p:nvSpPr>
        <p:spPr>
          <a:xfrm>
            <a:off x="838200" y="1825625"/>
            <a:ext cx="5181600" cy="4351338"/>
          </a:xfrm>
          <a:prstGeom prst="rect">
            <a:avLst/>
          </a:prstGeom>
        </p:spPr>
        <p:txBody>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40"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ergelijking">
    <p:spTree>
      <p:nvGrpSpPr>
        <p:cNvPr id="1" name=""/>
        <p:cNvGrpSpPr/>
        <p:nvPr/>
      </p:nvGrpSpPr>
      <p:grpSpPr>
        <a:xfrm>
          <a:off x="0" y="0"/>
          <a:ext cx="0" cy="0"/>
          <a:chOff x="0" y="0"/>
          <a:chExt cx="0" cy="0"/>
        </a:xfrm>
      </p:grpSpPr>
      <p:sp>
        <p:nvSpPr>
          <p:cNvPr id="47" name="Titeltekst"/>
          <p:cNvSpPr txBox="1"/>
          <p:nvPr>
            <p:ph type="title"/>
          </p:nvPr>
        </p:nvSpPr>
        <p:spPr>
          <a:xfrm>
            <a:off x="839787" y="365125"/>
            <a:ext cx="10515601" cy="1325563"/>
          </a:xfrm>
          <a:prstGeom prst="rect">
            <a:avLst/>
          </a:prstGeom>
        </p:spPr>
        <p:txBody>
          <a:bodyPr/>
          <a:lstStyle/>
          <a:p>
            <a:pPr/>
            <a:r>
              <a:t>Titeltekst</a:t>
            </a:r>
          </a:p>
        </p:txBody>
      </p:sp>
      <p:sp>
        <p:nvSpPr>
          <p:cNvPr id="48" name="Hoofdtekst - niveau één…"/>
          <p:cNvSpPr txBox="1"/>
          <p:nvPr>
            <p:ph type="body" sz="quarter" idx="1"/>
          </p:nvPr>
        </p:nvSpPr>
        <p:spPr>
          <a:xfrm>
            <a:off x="839787" y="1681163"/>
            <a:ext cx="5157789" cy="823913"/>
          </a:xfrm>
          <a:prstGeom prst="rect">
            <a:avLst/>
          </a:prstGeom>
        </p:spPr>
        <p:txBody>
          <a:bodyPr anchor="b"/>
          <a:lstStyle>
            <a:lvl1pPr marL="0" indent="0">
              <a:buSzTx/>
              <a:buFontTx/>
              <a:buNone/>
              <a:defRPr b="1" sz="2400"/>
            </a:lvl1pPr>
            <a:lvl2pPr marL="0" indent="457200">
              <a:buSzTx/>
              <a:buFontTx/>
              <a:buNone/>
              <a:defRPr b="1" sz="2400"/>
            </a:lvl2pPr>
            <a:lvl3pPr marL="0" indent="914400">
              <a:buSzTx/>
              <a:buFontTx/>
              <a:buNone/>
              <a:defRPr b="1" sz="2400"/>
            </a:lvl3pPr>
            <a:lvl4pPr marL="0" indent="1371600">
              <a:buSzTx/>
              <a:buFontTx/>
              <a:buNone/>
              <a:defRPr b="1" sz="2400"/>
            </a:lvl4pPr>
            <a:lvl5pPr marL="0" indent="1828800">
              <a:buSzTx/>
              <a:buFontTx/>
              <a:buNone/>
              <a:defRPr b="1" sz="2400"/>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49" name="Tijdelijke aanduiding voor tekst 4"/>
          <p:cNvSpPr/>
          <p:nvPr>
            <p:ph type="body" sz="quarter" idx="21"/>
          </p:nvPr>
        </p:nvSpPr>
        <p:spPr>
          <a:xfrm>
            <a:off x="6172200" y="1681163"/>
            <a:ext cx="5183188" cy="823913"/>
          </a:xfrm>
          <a:prstGeom prst="rect">
            <a:avLst/>
          </a:prstGeom>
        </p:spPr>
        <p:txBody>
          <a:bodyPr anchor="b"/>
          <a:lstStyle/>
          <a:p>
            <a:pPr marL="0" indent="0">
              <a:buSzTx/>
              <a:buFontTx/>
              <a:buNone/>
              <a:defRPr b="1" sz="2400"/>
            </a:pPr>
          </a:p>
        </p:txBody>
      </p:sp>
      <p:sp>
        <p:nvSpPr>
          <p:cNvPr id="50"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lleen titel">
    <p:spTree>
      <p:nvGrpSpPr>
        <p:cNvPr id="1" name=""/>
        <p:cNvGrpSpPr/>
        <p:nvPr/>
      </p:nvGrpSpPr>
      <p:grpSpPr>
        <a:xfrm>
          <a:off x="0" y="0"/>
          <a:ext cx="0" cy="0"/>
          <a:chOff x="0" y="0"/>
          <a:chExt cx="0" cy="0"/>
        </a:xfrm>
      </p:grpSpPr>
      <p:sp>
        <p:nvSpPr>
          <p:cNvPr id="57" name="Titeltekst"/>
          <p:cNvSpPr txBox="1"/>
          <p:nvPr>
            <p:ph type="title"/>
          </p:nvPr>
        </p:nvSpPr>
        <p:spPr>
          <a:prstGeom prst="rect">
            <a:avLst/>
          </a:prstGeom>
        </p:spPr>
        <p:txBody>
          <a:bodyPr/>
          <a:lstStyle/>
          <a:p>
            <a:pPr/>
            <a:r>
              <a:t>Titeltekst</a:t>
            </a:r>
          </a:p>
        </p:txBody>
      </p:sp>
      <p:sp>
        <p:nvSpPr>
          <p:cNvPr id="58"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Leeg">
    <p:spTree>
      <p:nvGrpSpPr>
        <p:cNvPr id="1" name=""/>
        <p:cNvGrpSpPr/>
        <p:nvPr/>
      </p:nvGrpSpPr>
      <p:grpSpPr>
        <a:xfrm>
          <a:off x="0" y="0"/>
          <a:ext cx="0" cy="0"/>
          <a:chOff x="0" y="0"/>
          <a:chExt cx="0" cy="0"/>
        </a:xfrm>
      </p:grpSpPr>
      <p:sp>
        <p:nvSpPr>
          <p:cNvPr id="65"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houd met bijschrift">
    <p:spTree>
      <p:nvGrpSpPr>
        <p:cNvPr id="1" name=""/>
        <p:cNvGrpSpPr/>
        <p:nvPr/>
      </p:nvGrpSpPr>
      <p:grpSpPr>
        <a:xfrm>
          <a:off x="0" y="0"/>
          <a:ext cx="0" cy="0"/>
          <a:chOff x="0" y="0"/>
          <a:chExt cx="0" cy="0"/>
        </a:xfrm>
      </p:grpSpPr>
      <p:sp>
        <p:nvSpPr>
          <p:cNvPr id="72" name="Titeltekst"/>
          <p:cNvSpPr txBox="1"/>
          <p:nvPr>
            <p:ph type="title"/>
          </p:nvPr>
        </p:nvSpPr>
        <p:spPr>
          <a:xfrm>
            <a:off x="839787" y="457200"/>
            <a:ext cx="3932239" cy="1600200"/>
          </a:xfrm>
          <a:prstGeom prst="rect">
            <a:avLst/>
          </a:prstGeom>
        </p:spPr>
        <p:txBody>
          <a:bodyPr anchor="b"/>
          <a:lstStyle>
            <a:lvl1pPr>
              <a:defRPr sz="3200"/>
            </a:lvl1pPr>
          </a:lstStyle>
          <a:p>
            <a:pPr/>
            <a:r>
              <a:t>Titeltekst</a:t>
            </a:r>
          </a:p>
        </p:txBody>
      </p:sp>
      <p:sp>
        <p:nvSpPr>
          <p:cNvPr id="73" name="Hoofdtekst - niveau één…"/>
          <p:cNvSpPr txBox="1"/>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74" name="Tijdelijke aanduiding voor tekst 3"/>
          <p:cNvSpPr/>
          <p:nvPr>
            <p:ph type="body" sz="quarter" idx="21"/>
          </p:nvPr>
        </p:nvSpPr>
        <p:spPr>
          <a:xfrm>
            <a:off x="839787" y="2057400"/>
            <a:ext cx="3932238" cy="3811588"/>
          </a:xfrm>
          <a:prstGeom prst="rect">
            <a:avLst/>
          </a:prstGeom>
        </p:spPr>
        <p:txBody>
          <a:bodyPr/>
          <a:lstStyle/>
          <a:p>
            <a:pPr marL="0" indent="0">
              <a:buSzTx/>
              <a:buFontTx/>
              <a:buNone/>
              <a:defRPr sz="1600"/>
            </a:pPr>
          </a:p>
        </p:txBody>
      </p:sp>
      <p:sp>
        <p:nvSpPr>
          <p:cNvPr id="75"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fbeelding met bijschrift">
    <p:spTree>
      <p:nvGrpSpPr>
        <p:cNvPr id="1" name=""/>
        <p:cNvGrpSpPr/>
        <p:nvPr/>
      </p:nvGrpSpPr>
      <p:grpSpPr>
        <a:xfrm>
          <a:off x="0" y="0"/>
          <a:ext cx="0" cy="0"/>
          <a:chOff x="0" y="0"/>
          <a:chExt cx="0" cy="0"/>
        </a:xfrm>
      </p:grpSpPr>
      <p:sp>
        <p:nvSpPr>
          <p:cNvPr id="82" name="Titeltekst"/>
          <p:cNvSpPr txBox="1"/>
          <p:nvPr>
            <p:ph type="title"/>
          </p:nvPr>
        </p:nvSpPr>
        <p:spPr>
          <a:xfrm>
            <a:off x="839787" y="457200"/>
            <a:ext cx="3932239" cy="1600200"/>
          </a:xfrm>
          <a:prstGeom prst="rect">
            <a:avLst/>
          </a:prstGeom>
        </p:spPr>
        <p:txBody>
          <a:bodyPr anchor="b"/>
          <a:lstStyle>
            <a:lvl1pPr>
              <a:defRPr sz="3200"/>
            </a:lvl1pPr>
          </a:lstStyle>
          <a:p>
            <a:pPr/>
            <a:r>
              <a:t>Titeltekst</a:t>
            </a:r>
          </a:p>
        </p:txBody>
      </p:sp>
      <p:sp>
        <p:nvSpPr>
          <p:cNvPr id="83" name="Tijdelijke aanduiding voor afbeelding 2"/>
          <p:cNvSpPr/>
          <p:nvPr>
            <p:ph type="pic" sz="half" idx="21"/>
          </p:nvPr>
        </p:nvSpPr>
        <p:spPr>
          <a:xfrm>
            <a:off x="5183187" y="987425"/>
            <a:ext cx="6172201" cy="4873625"/>
          </a:xfrm>
          <a:prstGeom prst="rect">
            <a:avLst/>
          </a:prstGeom>
        </p:spPr>
        <p:txBody>
          <a:bodyPr lIns="91439" rIns="91439">
            <a:noAutofit/>
          </a:bodyPr>
          <a:lstStyle/>
          <a:p>
            <a:pPr/>
          </a:p>
        </p:txBody>
      </p:sp>
      <p:sp>
        <p:nvSpPr>
          <p:cNvPr id="84" name="Hoofdtekst - niveau één…"/>
          <p:cNvSpPr txBox="1"/>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85" name="Dianumm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elteks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9" rIns="45719" anchor="ctr">
            <a:normAutofit fontScale="100000" lnSpcReduction="0"/>
          </a:bodyPr>
          <a:lstStyle/>
          <a:p>
            <a:pPr/>
            <a:r>
              <a:t>Titeltekst</a:t>
            </a:r>
          </a:p>
        </p:txBody>
      </p:sp>
      <p:sp>
        <p:nvSpPr>
          <p:cNvPr id="3" name="Hoofdtekst - niveau één…"/>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r>
              <a:t>Hoofdtekst - niveau één</a:t>
            </a:r>
          </a:p>
          <a:p>
            <a:pPr lvl="1"/>
            <a:r>
              <a:t>Hoofdtekst - niveau twee</a:t>
            </a:r>
          </a:p>
          <a:p>
            <a:pPr lvl="2"/>
            <a:r>
              <a:t>Hoofdtekst - niveau drie</a:t>
            </a:r>
          </a:p>
          <a:p>
            <a:pPr lvl="3"/>
            <a:r>
              <a:t>Hoofdtekst - niveau vier</a:t>
            </a:r>
          </a:p>
          <a:p>
            <a:pPr lvl="4"/>
            <a:r>
              <a:t>Hoofdtekst - niveau vijf</a:t>
            </a:r>
          </a:p>
        </p:txBody>
      </p:sp>
      <p:sp>
        <p:nvSpPr>
          <p:cNvPr id="4" name="Dianummer"/>
          <p:cNvSpPr txBox="1"/>
          <p:nvPr>
            <p:ph type="sldNum" sz="quarter" idx="2"/>
          </p:nvPr>
        </p:nvSpPr>
        <p:spPr>
          <a:xfrm>
            <a:off x="11095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1.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4.png"/><Relationship Id="rId8" Type="http://schemas.openxmlformats.org/officeDocument/2006/relationships/image" Target="../media/image5.png"/><Relationship Id="rId9" Type="http://schemas.openxmlformats.org/officeDocument/2006/relationships/image" Target="../media/image6.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4.png"/><Relationship Id="rId6" Type="http://schemas.openxmlformats.org/officeDocument/2006/relationships/image" Target="../media/image1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7.png"/><Relationship Id="rId6" Type="http://schemas.openxmlformats.org/officeDocument/2006/relationships/image" Target="../media/image1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2.png"/><Relationship Id="rId6" Type="http://schemas.openxmlformats.org/officeDocument/2006/relationships/image" Target="../media/image2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8.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2.png"/><Relationship Id="rId9" Type="http://schemas.openxmlformats.org/officeDocument/2006/relationships/image" Target="../media/image3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4.png"/><Relationship Id="rId6" Type="http://schemas.openxmlformats.org/officeDocument/2006/relationships/image" Target="../media/image35.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3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37.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1.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hyperlink" Target="mailto:yvonnesmeets@meditta.nl" TargetMode="External"/><Relationship Id="rId8" Type="http://schemas.openxmlformats.org/officeDocument/2006/relationships/hyperlink" Target="mailto:j.pleunis@hozl.nl" TargetMode="External"/><Relationship Id="rId9" Type="http://schemas.openxmlformats.org/officeDocument/2006/relationships/hyperlink" Target="mailto:frank.guldemond@gmail.com" TargetMode="External"/><Relationship Id="rId10" Type="http://schemas.openxmlformats.org/officeDocument/2006/relationships/image" Target="../media/image4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7.png"/><Relationship Id="rId6" Type="http://schemas.openxmlformats.org/officeDocument/2006/relationships/image" Target="../media/image6.png"/><Relationship Id="rId7" Type="http://schemas.openxmlformats.org/officeDocument/2006/relationships/image" Target="../media/image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9.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hyperlink" Target="http://thuisarts.nl" TargetMode="External"/></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 name="Titel 1"/>
          <p:cNvSpPr txBox="1"/>
          <p:nvPr>
            <p:ph type="title"/>
          </p:nvPr>
        </p:nvSpPr>
        <p:spPr>
          <a:prstGeom prst="rect">
            <a:avLst/>
          </a:prstGeom>
        </p:spPr>
        <p:txBody>
          <a:bodyPr/>
          <a:lstStyle/>
          <a:p>
            <a:pPr/>
            <a:r>
              <a:t>Landschap Ouderenzorg Oost West Thuis Best</a:t>
            </a:r>
          </a:p>
        </p:txBody>
      </p:sp>
      <p:pic>
        <p:nvPicPr>
          <p:cNvPr id="104" name="Tijdelijke aanduiding voor inhoud 6" descr="Tijdelijke aanduiding voor inhoud 6"/>
          <p:cNvPicPr>
            <a:picLocks noChangeAspect="1"/>
          </p:cNvPicPr>
          <p:nvPr/>
        </p:nvPicPr>
        <p:blipFill>
          <a:blip r:embed="rId4">
            <a:extLst/>
          </a:blip>
          <a:srcRect l="0" t="0" r="19626" b="0"/>
          <a:stretch>
            <a:fillRect/>
          </a:stretch>
        </p:blipFill>
        <p:spPr>
          <a:xfrm>
            <a:off x="7881922" y="2042362"/>
            <a:ext cx="3570516" cy="2702592"/>
          </a:xfrm>
          <a:prstGeom prst="rect">
            <a:avLst/>
          </a:prstGeom>
          <a:ln w="12700">
            <a:miter lim="400000"/>
          </a:ln>
          <a:effectLst>
            <a:outerShdw sx="100000" sy="100000" kx="0" ky="0" algn="b" rotWithShape="0" blurRad="292100" dist="139700" dir="2700000">
              <a:srgbClr val="333333">
                <a:alpha val="64999"/>
              </a:srgbClr>
            </a:outerShdw>
          </a:effectLst>
        </p:spPr>
      </p:pic>
      <p:pic>
        <p:nvPicPr>
          <p:cNvPr id="105" name="Tijdelijke aanduiding voor inhoud 4" descr="Tijdelijke aanduiding voor inhoud 4"/>
          <p:cNvPicPr>
            <a:picLocks noChangeAspect="1"/>
          </p:cNvPicPr>
          <p:nvPr/>
        </p:nvPicPr>
        <p:blipFill>
          <a:blip r:embed="rId5">
            <a:extLst/>
          </a:blip>
          <a:stretch>
            <a:fillRect/>
          </a:stretch>
        </p:blipFill>
        <p:spPr>
          <a:xfrm>
            <a:off x="9629775" y="5909957"/>
            <a:ext cx="2095500" cy="703873"/>
          </a:xfrm>
          <a:prstGeom prst="rect">
            <a:avLst/>
          </a:prstGeom>
          <a:ln w="12700">
            <a:miter lim="400000"/>
          </a:ln>
        </p:spPr>
      </p:pic>
      <p:pic>
        <p:nvPicPr>
          <p:cNvPr id="106" name="Afbeelding 5" descr="Afbeelding 5"/>
          <p:cNvPicPr>
            <a:picLocks noChangeAspect="1"/>
          </p:cNvPicPr>
          <p:nvPr/>
        </p:nvPicPr>
        <p:blipFill>
          <a:blip r:embed="rId6">
            <a:extLst/>
          </a:blip>
          <a:stretch>
            <a:fillRect/>
          </a:stretch>
        </p:blipFill>
        <p:spPr>
          <a:xfrm>
            <a:off x="9629775" y="4945636"/>
            <a:ext cx="2095500" cy="625402"/>
          </a:xfrm>
          <a:prstGeom prst="rect">
            <a:avLst/>
          </a:prstGeom>
          <a:ln w="12700">
            <a:miter lim="400000"/>
          </a:ln>
        </p:spPr>
      </p:pic>
      <p:pic>
        <p:nvPicPr>
          <p:cNvPr id="107" name="Afbeelding 3" descr="Afbeelding 3"/>
          <p:cNvPicPr>
            <a:picLocks noChangeAspect="1"/>
          </p:cNvPicPr>
          <p:nvPr/>
        </p:nvPicPr>
        <p:blipFill>
          <a:blip r:embed="rId7">
            <a:extLst/>
          </a:blip>
          <a:srcRect l="13706" t="0" r="12034" b="0"/>
          <a:stretch>
            <a:fillRect/>
          </a:stretch>
        </p:blipFill>
        <p:spPr>
          <a:xfrm>
            <a:off x="687312" y="2032198"/>
            <a:ext cx="3597306" cy="2712756"/>
          </a:xfrm>
          <a:prstGeom prst="rect">
            <a:avLst/>
          </a:prstGeom>
          <a:ln w="12700">
            <a:miter lim="400000"/>
          </a:ln>
          <a:effectLst>
            <a:outerShdw sx="100000" sy="100000" kx="0" ky="0" algn="b" rotWithShape="0" blurRad="292100" dist="139700" dir="2700000">
              <a:srgbClr val="333333">
                <a:alpha val="64999"/>
              </a:srgbClr>
            </a:outerShdw>
          </a:effectLst>
        </p:spPr>
      </p:pic>
      <p:pic>
        <p:nvPicPr>
          <p:cNvPr id="108" name="Afbeelding 7" descr="Afbeelding 7"/>
          <p:cNvPicPr>
            <a:picLocks noChangeAspect="1"/>
          </p:cNvPicPr>
          <p:nvPr/>
        </p:nvPicPr>
        <p:blipFill>
          <a:blip r:embed="rId8">
            <a:extLst/>
          </a:blip>
          <a:srcRect l="11542" t="0" r="0" b="0"/>
          <a:stretch>
            <a:fillRect/>
          </a:stretch>
        </p:blipFill>
        <p:spPr>
          <a:xfrm>
            <a:off x="4284618" y="2042362"/>
            <a:ext cx="3599496" cy="2712757"/>
          </a:xfrm>
          <a:prstGeom prst="rect">
            <a:avLst/>
          </a:prstGeom>
          <a:ln w="12700">
            <a:miter lim="400000"/>
          </a:ln>
          <a:effectLst>
            <a:outerShdw sx="100000" sy="100000" kx="0" ky="0" algn="b" rotWithShape="0" blurRad="292100" dist="139700" dir="2700000">
              <a:srgbClr val="333333">
                <a:alpha val="64999"/>
              </a:srgbClr>
            </a:outerShdw>
          </a:effectLst>
        </p:spPr>
      </p:pic>
      <p:pic>
        <p:nvPicPr>
          <p:cNvPr id="109" name="Tijdelijke aanduiding voor inhoud 25" descr="Tijdelijke aanduiding voor inhoud 25"/>
          <p:cNvPicPr>
            <a:picLocks noChangeAspect="1"/>
          </p:cNvPicPr>
          <p:nvPr/>
        </p:nvPicPr>
        <p:blipFill>
          <a:blip r:embed="rId9">
            <a:extLst/>
          </a:blip>
          <a:srcRect l="31083" t="0" r="29421" b="20443"/>
          <a:stretch>
            <a:fillRect/>
          </a:stretch>
        </p:blipFill>
        <p:spPr>
          <a:xfrm>
            <a:off x="5410198" y="3311480"/>
            <a:ext cx="1106179" cy="1261785"/>
          </a:xfrm>
          <a:prstGeom prst="rect">
            <a:avLst/>
          </a:prstGeom>
          <a:ln w="12700">
            <a:miter lim="400000"/>
          </a:ln>
          <a:effectLst>
            <a:outerShdw sx="100000" sy="100000" kx="0" ky="0" algn="b" rotWithShape="0" blurRad="292100" dist="139700" dir="2700000">
              <a:srgbClr val="333333">
                <a:alpha val="64999"/>
              </a:srgbClr>
            </a:outerShdw>
          </a:effectLst>
        </p:spPr>
      </p:pic>
      <p:sp>
        <p:nvSpPr>
          <p:cNvPr id="110" name="Tijdelijke aanduiding voor inhoud 2"/>
          <p:cNvSpPr txBox="1"/>
          <p:nvPr/>
        </p:nvSpPr>
        <p:spPr>
          <a:xfrm>
            <a:off x="883920" y="5338352"/>
            <a:ext cx="8423911" cy="1004073"/>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nSpc>
                <a:spcPct val="90000"/>
              </a:lnSpc>
              <a:spcBef>
                <a:spcPts val="1000"/>
              </a:spcBef>
              <a:defRPr sz="2000"/>
            </a:pPr>
            <a:r>
              <a:t>Yvonne Smeets &amp; Frank Guldemond</a:t>
            </a:r>
            <a:endParaRPr sz="2800"/>
          </a:p>
          <a:p>
            <a:pPr>
              <a:lnSpc>
                <a:spcPct val="90000"/>
              </a:lnSpc>
              <a:spcBef>
                <a:spcPts val="1000"/>
              </a:spcBef>
              <a:defRPr sz="2000"/>
            </a:pPr>
            <a:r>
              <a:t>Kaderhuisartsen Ouderengeneeskunde</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4" name="Titel 1"/>
          <p:cNvSpPr txBox="1"/>
          <p:nvPr>
            <p:ph type="title"/>
          </p:nvPr>
        </p:nvSpPr>
        <p:spPr>
          <a:prstGeom prst="rect">
            <a:avLst/>
          </a:prstGeom>
        </p:spPr>
        <p:txBody>
          <a:bodyPr/>
          <a:lstStyle/>
          <a:p>
            <a:pPr/>
            <a:r>
              <a:t>Casemanager</a:t>
            </a:r>
          </a:p>
        </p:txBody>
      </p:sp>
      <p:sp>
        <p:nvSpPr>
          <p:cNvPr id="365" name="Tijdelijke aanduiding voor inhoud 2"/>
          <p:cNvSpPr txBox="1"/>
          <p:nvPr>
            <p:ph type="body" idx="1"/>
          </p:nvPr>
        </p:nvSpPr>
        <p:spPr>
          <a:xfrm>
            <a:off x="838198" y="1819275"/>
            <a:ext cx="7916059" cy="4357688"/>
          </a:xfrm>
          <a:prstGeom prst="rect">
            <a:avLst/>
          </a:prstGeom>
        </p:spPr>
        <p:txBody>
          <a:bodyPr/>
          <a:lstStyle>
            <a:lvl1pPr marL="0" indent="0">
              <a:buSzTx/>
              <a:buNone/>
            </a:lvl1pPr>
          </a:lstStyle>
          <a:p>
            <a:pPr/>
            <a:r>
              <a:t>Iedere kwetsbare oudere in een complexe situatie verdient een casemanager!</a:t>
            </a:r>
          </a:p>
        </p:txBody>
      </p:sp>
      <p:pic>
        <p:nvPicPr>
          <p:cNvPr id="366" name="Tijdelijke aanduiding voor inhoud 4" descr="Tijdelijke aanduiding voor inhoud 4"/>
          <p:cNvPicPr>
            <a:picLocks noChangeAspect="1"/>
          </p:cNvPicPr>
          <p:nvPr/>
        </p:nvPicPr>
        <p:blipFill>
          <a:blip r:embed="rId3">
            <a:extLst/>
          </a:blip>
          <a:stretch>
            <a:fillRect/>
          </a:stretch>
        </p:blipFill>
        <p:spPr>
          <a:xfrm>
            <a:off x="9629775" y="5909957"/>
            <a:ext cx="2095500" cy="703873"/>
          </a:xfrm>
          <a:prstGeom prst="rect">
            <a:avLst/>
          </a:prstGeom>
          <a:ln w="12700">
            <a:miter lim="400000"/>
          </a:ln>
        </p:spPr>
      </p:pic>
      <p:pic>
        <p:nvPicPr>
          <p:cNvPr id="367" name="Afbeelding 5" descr="Afbeelding 5"/>
          <p:cNvPicPr>
            <a:picLocks noChangeAspect="1"/>
          </p:cNvPicPr>
          <p:nvPr/>
        </p:nvPicPr>
        <p:blipFill>
          <a:blip r:embed="rId4">
            <a:extLst/>
          </a:blip>
          <a:stretch>
            <a:fillRect/>
          </a:stretch>
        </p:blipFill>
        <p:spPr>
          <a:xfrm>
            <a:off x="9629775" y="4945636"/>
            <a:ext cx="2095500" cy="625402"/>
          </a:xfrm>
          <a:prstGeom prst="rect">
            <a:avLst/>
          </a:prstGeom>
          <a:ln w="12700">
            <a:miter lim="400000"/>
          </a:ln>
        </p:spPr>
      </p:pic>
      <p:pic>
        <p:nvPicPr>
          <p:cNvPr id="368" name="Afbeelding 3" descr="Afbeelding 3"/>
          <p:cNvPicPr>
            <a:picLocks noChangeAspect="1"/>
          </p:cNvPicPr>
          <p:nvPr/>
        </p:nvPicPr>
        <p:blipFill>
          <a:blip r:embed="rId5">
            <a:extLst/>
          </a:blip>
          <a:srcRect l="0" t="0" r="0" b="3030"/>
          <a:stretch>
            <a:fillRect/>
          </a:stretch>
        </p:blipFill>
        <p:spPr>
          <a:xfrm>
            <a:off x="9518150" y="1383324"/>
            <a:ext cx="2204927" cy="3094893"/>
          </a:xfrm>
          <a:prstGeom prst="rect">
            <a:avLst/>
          </a:prstGeom>
          <a:ln w="12700">
            <a:miter lim="400000"/>
          </a:ln>
          <a:effectLst>
            <a:outerShdw sx="100000" sy="100000" kx="0" ky="0" algn="b" rotWithShape="0" blurRad="292100" dist="139700" dir="2700000">
              <a:srgbClr val="333333">
                <a:alpha val="64999"/>
              </a:srgbClr>
            </a:outerShdw>
          </a:effectLst>
        </p:spPr>
      </p:pic>
      <p:pic>
        <p:nvPicPr>
          <p:cNvPr id="369" name="Afbeelding 6" descr="Afbeelding 6"/>
          <p:cNvPicPr>
            <a:picLocks noChangeAspect="1"/>
          </p:cNvPicPr>
          <p:nvPr/>
        </p:nvPicPr>
        <p:blipFill>
          <a:blip r:embed="rId6">
            <a:extLst/>
          </a:blip>
          <a:stretch>
            <a:fillRect/>
          </a:stretch>
        </p:blipFill>
        <p:spPr>
          <a:xfrm>
            <a:off x="838199" y="3024317"/>
            <a:ext cx="7550782" cy="358951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9"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3" name="Titel 1"/>
          <p:cNvSpPr txBox="1"/>
          <p:nvPr>
            <p:ph type="title"/>
          </p:nvPr>
        </p:nvSpPr>
        <p:spPr>
          <a:prstGeom prst="rect">
            <a:avLst/>
          </a:prstGeom>
        </p:spPr>
        <p:txBody>
          <a:bodyPr/>
          <a:lstStyle/>
          <a:p>
            <a:pPr/>
            <a:r>
              <a:t>MDO Ouderenzorg</a:t>
            </a:r>
          </a:p>
        </p:txBody>
      </p:sp>
      <p:sp>
        <p:nvSpPr>
          <p:cNvPr id="374" name="Tijdelijke aanduiding voor inhoud 2"/>
          <p:cNvSpPr txBox="1"/>
          <p:nvPr>
            <p:ph type="body" idx="1"/>
          </p:nvPr>
        </p:nvSpPr>
        <p:spPr>
          <a:xfrm>
            <a:off x="838199" y="2344615"/>
            <a:ext cx="9814561" cy="4218579"/>
          </a:xfrm>
          <a:prstGeom prst="rect">
            <a:avLst/>
          </a:prstGeom>
        </p:spPr>
        <p:txBody>
          <a:bodyPr/>
          <a:lstStyle/>
          <a:p>
            <a:pPr/>
            <a:r>
              <a:t>Goede voorbereiding is het halve werk!</a:t>
            </a:r>
          </a:p>
          <a:p>
            <a:pPr/>
            <a:r>
              <a:t>Zorg dat u uw netwerk kent, de beschikking hebt over telefoonnummers en email-adressen</a:t>
            </a:r>
          </a:p>
          <a:p>
            <a:pPr/>
            <a:r>
              <a:t>Maak agenda en notulen, stel een voorzitter en notulist aan</a:t>
            </a:r>
          </a:p>
          <a:p>
            <a:pPr/>
            <a:r>
              <a:t>MDO alleen professionals en/of met oudere en/of mantelzorger?</a:t>
            </a:r>
          </a:p>
        </p:txBody>
      </p:sp>
      <p:pic>
        <p:nvPicPr>
          <p:cNvPr id="375" name="Tijdelijke aanduiding voor inhoud 4" descr="Tijdelijke aanduiding voor inhoud 4"/>
          <p:cNvPicPr>
            <a:picLocks noChangeAspect="1"/>
          </p:cNvPicPr>
          <p:nvPr/>
        </p:nvPicPr>
        <p:blipFill>
          <a:blip r:embed="rId3">
            <a:extLst/>
          </a:blip>
          <a:stretch>
            <a:fillRect/>
          </a:stretch>
        </p:blipFill>
        <p:spPr>
          <a:xfrm>
            <a:off x="9629775" y="5909957"/>
            <a:ext cx="2095500" cy="703874"/>
          </a:xfrm>
          <a:prstGeom prst="rect">
            <a:avLst/>
          </a:prstGeom>
          <a:ln w="12700">
            <a:miter lim="400000"/>
          </a:ln>
        </p:spPr>
      </p:pic>
      <p:pic>
        <p:nvPicPr>
          <p:cNvPr id="376" name="Afbeelding 5" descr="Afbeelding 5"/>
          <p:cNvPicPr>
            <a:picLocks noChangeAspect="1"/>
          </p:cNvPicPr>
          <p:nvPr/>
        </p:nvPicPr>
        <p:blipFill>
          <a:blip r:embed="rId4">
            <a:extLst/>
          </a:blip>
          <a:stretch>
            <a:fillRect/>
          </a:stretch>
        </p:blipFill>
        <p:spPr>
          <a:xfrm>
            <a:off x="9629775" y="4945636"/>
            <a:ext cx="2095500" cy="625403"/>
          </a:xfrm>
          <a:prstGeom prst="rect">
            <a:avLst/>
          </a:prstGeom>
          <a:ln w="12700">
            <a:miter lim="400000"/>
          </a:ln>
        </p:spPr>
      </p:pic>
      <p:pic>
        <p:nvPicPr>
          <p:cNvPr id="377" name="Afbeelding 1" descr="Afbeelding 1"/>
          <p:cNvPicPr>
            <a:picLocks noChangeAspect="1"/>
          </p:cNvPicPr>
          <p:nvPr/>
        </p:nvPicPr>
        <p:blipFill>
          <a:blip r:embed="rId5">
            <a:extLst/>
          </a:blip>
          <a:stretch>
            <a:fillRect/>
          </a:stretch>
        </p:blipFill>
        <p:spPr>
          <a:xfrm>
            <a:off x="9229598" y="731349"/>
            <a:ext cx="2895852" cy="230449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Titel 1"/>
          <p:cNvSpPr txBox="1"/>
          <p:nvPr>
            <p:ph type="title"/>
          </p:nvPr>
        </p:nvSpPr>
        <p:spPr>
          <a:prstGeom prst="rect">
            <a:avLst/>
          </a:prstGeom>
        </p:spPr>
        <p:txBody>
          <a:bodyPr/>
          <a:lstStyle/>
          <a:p>
            <a:pPr/>
            <a:r>
              <a:t>SO in de Eerste Lijn</a:t>
            </a:r>
          </a:p>
        </p:txBody>
      </p:sp>
      <p:sp>
        <p:nvSpPr>
          <p:cNvPr id="382" name="Tijdelijke aanduiding voor inhoud 2"/>
          <p:cNvSpPr txBox="1"/>
          <p:nvPr>
            <p:ph type="body" idx="1"/>
          </p:nvPr>
        </p:nvSpPr>
        <p:spPr>
          <a:xfrm>
            <a:off x="838199" y="1819275"/>
            <a:ext cx="8515351" cy="4357688"/>
          </a:xfrm>
          <a:prstGeom prst="rect">
            <a:avLst/>
          </a:prstGeom>
        </p:spPr>
        <p:txBody>
          <a:bodyPr/>
          <a:lstStyle/>
          <a:p>
            <a:pPr/>
          </a:p>
        </p:txBody>
      </p:sp>
      <p:pic>
        <p:nvPicPr>
          <p:cNvPr id="383" name="Tijdelijke aanduiding voor inhoud 4" descr="Tijdelijke aanduiding voor inhoud 4"/>
          <p:cNvPicPr>
            <a:picLocks noChangeAspect="1"/>
          </p:cNvPicPr>
          <p:nvPr/>
        </p:nvPicPr>
        <p:blipFill>
          <a:blip r:embed="rId3">
            <a:extLst/>
          </a:blip>
          <a:stretch>
            <a:fillRect/>
          </a:stretch>
        </p:blipFill>
        <p:spPr>
          <a:xfrm>
            <a:off x="9629775" y="5909957"/>
            <a:ext cx="2095500" cy="703873"/>
          </a:xfrm>
          <a:prstGeom prst="rect">
            <a:avLst/>
          </a:prstGeom>
          <a:ln w="12700">
            <a:miter lim="400000"/>
          </a:ln>
        </p:spPr>
      </p:pic>
      <p:pic>
        <p:nvPicPr>
          <p:cNvPr id="384" name="Afbeelding 5" descr="Afbeelding 5"/>
          <p:cNvPicPr>
            <a:picLocks noChangeAspect="1"/>
          </p:cNvPicPr>
          <p:nvPr/>
        </p:nvPicPr>
        <p:blipFill>
          <a:blip r:embed="rId4">
            <a:extLst/>
          </a:blip>
          <a:stretch>
            <a:fillRect/>
          </a:stretch>
        </p:blipFill>
        <p:spPr>
          <a:xfrm>
            <a:off x="9629775" y="4945636"/>
            <a:ext cx="2095500" cy="625402"/>
          </a:xfrm>
          <a:prstGeom prst="rect">
            <a:avLst/>
          </a:prstGeom>
          <a:ln w="12700">
            <a:miter lim="400000"/>
          </a:ln>
        </p:spPr>
      </p:pic>
      <p:pic>
        <p:nvPicPr>
          <p:cNvPr id="385" name="Schermafbeelding 2022-06-23 om 06.03.14.png" descr="Schermafbeelding 2022-06-23 om 06.03.14.png"/>
          <p:cNvPicPr>
            <a:picLocks noChangeAspect="1"/>
          </p:cNvPicPr>
          <p:nvPr/>
        </p:nvPicPr>
        <p:blipFill>
          <a:blip r:embed="rId5">
            <a:extLst/>
          </a:blip>
          <a:stretch>
            <a:fillRect/>
          </a:stretch>
        </p:blipFill>
        <p:spPr>
          <a:xfrm>
            <a:off x="838199" y="3220358"/>
            <a:ext cx="3563354" cy="1555521"/>
          </a:xfrm>
          <a:prstGeom prst="rect">
            <a:avLst/>
          </a:prstGeom>
          <a:ln w="12700">
            <a:miter lim="400000"/>
          </a:ln>
          <a:effectLst>
            <a:outerShdw sx="100000" sy="100000" kx="0" ky="0" algn="b" rotWithShape="0" blurRad="292100" dist="139700" dir="2700000">
              <a:srgbClr val="333333">
                <a:alpha val="64999"/>
              </a:srgbClr>
            </a:outerShdw>
          </a:effectLst>
        </p:spPr>
      </p:pic>
      <p:pic>
        <p:nvPicPr>
          <p:cNvPr id="386" name="Afbeelding 3" descr="Afbeelding 3"/>
          <p:cNvPicPr>
            <a:picLocks noChangeAspect="1"/>
          </p:cNvPicPr>
          <p:nvPr/>
        </p:nvPicPr>
        <p:blipFill>
          <a:blip r:embed="rId6">
            <a:extLst/>
          </a:blip>
          <a:stretch>
            <a:fillRect/>
          </a:stretch>
        </p:blipFill>
        <p:spPr>
          <a:xfrm>
            <a:off x="4869498" y="1861310"/>
            <a:ext cx="4429188" cy="4273618"/>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Titel 1"/>
          <p:cNvSpPr txBox="1"/>
          <p:nvPr>
            <p:ph type="title"/>
          </p:nvPr>
        </p:nvSpPr>
        <p:spPr>
          <a:prstGeom prst="rect">
            <a:avLst/>
          </a:prstGeom>
        </p:spPr>
        <p:txBody>
          <a:bodyPr/>
          <a:lstStyle/>
          <a:p>
            <a:pPr/>
            <a:r>
              <a:t>Sociaal Domein</a:t>
            </a:r>
          </a:p>
        </p:txBody>
      </p:sp>
      <p:pic>
        <p:nvPicPr>
          <p:cNvPr id="391" name="Tijdelijke aanduiding voor inhoud 4" descr="Tijdelijke aanduiding voor inhoud 4"/>
          <p:cNvPicPr>
            <a:picLocks noChangeAspect="1"/>
          </p:cNvPicPr>
          <p:nvPr/>
        </p:nvPicPr>
        <p:blipFill>
          <a:blip r:embed="rId3">
            <a:extLst/>
          </a:blip>
          <a:stretch>
            <a:fillRect/>
          </a:stretch>
        </p:blipFill>
        <p:spPr>
          <a:xfrm>
            <a:off x="9629775" y="5909957"/>
            <a:ext cx="2095500" cy="703874"/>
          </a:xfrm>
          <a:prstGeom prst="rect">
            <a:avLst/>
          </a:prstGeom>
          <a:ln w="12700">
            <a:miter lim="400000"/>
          </a:ln>
        </p:spPr>
      </p:pic>
      <p:pic>
        <p:nvPicPr>
          <p:cNvPr id="392" name="Afbeelding 5" descr="Afbeelding 5"/>
          <p:cNvPicPr>
            <a:picLocks noChangeAspect="1"/>
          </p:cNvPicPr>
          <p:nvPr/>
        </p:nvPicPr>
        <p:blipFill>
          <a:blip r:embed="rId4">
            <a:extLst/>
          </a:blip>
          <a:stretch>
            <a:fillRect/>
          </a:stretch>
        </p:blipFill>
        <p:spPr>
          <a:xfrm>
            <a:off x="9629775" y="4945636"/>
            <a:ext cx="2095500" cy="625403"/>
          </a:xfrm>
          <a:prstGeom prst="rect">
            <a:avLst/>
          </a:prstGeom>
          <a:ln w="12700">
            <a:miter lim="400000"/>
          </a:ln>
        </p:spPr>
      </p:pic>
      <p:pic>
        <p:nvPicPr>
          <p:cNvPr id="393" name="Schermafbeelding 2022-06-23 om 06.07.34.png" descr="Schermafbeelding 2022-06-23 om 06.07.34.png"/>
          <p:cNvPicPr>
            <a:picLocks noChangeAspect="1"/>
          </p:cNvPicPr>
          <p:nvPr/>
        </p:nvPicPr>
        <p:blipFill>
          <a:blip r:embed="rId5">
            <a:extLst/>
          </a:blip>
          <a:stretch>
            <a:fillRect/>
          </a:stretch>
        </p:blipFill>
        <p:spPr>
          <a:xfrm>
            <a:off x="5954586" y="713894"/>
            <a:ext cx="2794003" cy="1610777"/>
          </a:xfrm>
          <a:prstGeom prst="rect">
            <a:avLst/>
          </a:prstGeom>
          <a:ln w="12700">
            <a:miter lim="400000"/>
          </a:ln>
          <a:effectLst>
            <a:outerShdw sx="100000" sy="100000" kx="0" ky="0" algn="b" rotWithShape="0" blurRad="292100" dist="139700" dir="2700000">
              <a:srgbClr val="333333">
                <a:alpha val="64999"/>
              </a:srgbClr>
            </a:outerShdw>
          </a:effectLst>
        </p:spPr>
      </p:pic>
      <p:pic>
        <p:nvPicPr>
          <p:cNvPr id="394" name="Schermafbeelding 2022-06-23 om 06.11.06.png" descr="Schermafbeelding 2022-06-23 om 06.11.06.png"/>
          <p:cNvPicPr>
            <a:picLocks noChangeAspect="1"/>
          </p:cNvPicPr>
          <p:nvPr/>
        </p:nvPicPr>
        <p:blipFill>
          <a:blip r:embed="rId6">
            <a:extLst/>
          </a:blip>
          <a:stretch>
            <a:fillRect/>
          </a:stretch>
        </p:blipFill>
        <p:spPr>
          <a:xfrm>
            <a:off x="5954586" y="2486311"/>
            <a:ext cx="2794002" cy="1663701"/>
          </a:xfrm>
          <a:prstGeom prst="rect">
            <a:avLst/>
          </a:prstGeom>
          <a:ln w="12700">
            <a:miter lim="400000"/>
          </a:ln>
          <a:effectLst>
            <a:outerShdw sx="100000" sy="100000" kx="0" ky="0" algn="b" rotWithShape="0" blurRad="292100" dist="139700" dir="2700000">
              <a:srgbClr val="333333">
                <a:alpha val="64999"/>
              </a:srgbClr>
            </a:outerShdw>
          </a:effectLst>
        </p:spPr>
      </p:pic>
      <p:sp>
        <p:nvSpPr>
          <p:cNvPr id="395" name="Tijdelijke aanduiding voor inhoud 2"/>
          <p:cNvSpPr txBox="1"/>
          <p:nvPr/>
        </p:nvSpPr>
        <p:spPr>
          <a:xfrm>
            <a:off x="883919" y="2039456"/>
            <a:ext cx="8423911" cy="413750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marL="228600" indent="-228600">
              <a:lnSpc>
                <a:spcPct val="150000"/>
              </a:lnSpc>
              <a:spcBef>
                <a:spcPts val="1000"/>
              </a:spcBef>
              <a:buSzPct val="100000"/>
              <a:buFont typeface="Arial"/>
              <a:buChar char="•"/>
              <a:defRPr sz="2800"/>
            </a:pPr>
            <a:r>
              <a:t>Wijkteams</a:t>
            </a:r>
          </a:p>
          <a:p>
            <a:pPr marL="228600" indent="-228600">
              <a:lnSpc>
                <a:spcPct val="150000"/>
              </a:lnSpc>
              <a:spcBef>
                <a:spcPts val="1000"/>
              </a:spcBef>
              <a:buSzPct val="100000"/>
              <a:buFont typeface="Arial"/>
              <a:buChar char="•"/>
              <a:defRPr sz="2800"/>
            </a:pPr>
            <a:r>
              <a:t>Welzijn op recept</a:t>
            </a:r>
          </a:p>
          <a:p>
            <a:pPr marL="228600" indent="-228600">
              <a:lnSpc>
                <a:spcPct val="150000"/>
              </a:lnSpc>
              <a:spcBef>
                <a:spcPts val="1000"/>
              </a:spcBef>
              <a:buSzPct val="100000"/>
              <a:buFont typeface="Arial"/>
              <a:buChar char="•"/>
              <a:defRPr sz="2800"/>
            </a:pPr>
            <a:r>
              <a:t>WMO loket</a:t>
            </a:r>
          </a:p>
        </p:txBody>
      </p:sp>
      <p:pic>
        <p:nvPicPr>
          <p:cNvPr id="396" name="Afbeelding 2" descr="Afbeelding 2"/>
          <p:cNvPicPr>
            <a:picLocks noChangeAspect="1"/>
          </p:cNvPicPr>
          <p:nvPr/>
        </p:nvPicPr>
        <p:blipFill>
          <a:blip r:embed="rId7">
            <a:extLst/>
          </a:blip>
          <a:stretch>
            <a:fillRect/>
          </a:stretch>
        </p:blipFill>
        <p:spPr>
          <a:xfrm>
            <a:off x="5954586" y="4358625"/>
            <a:ext cx="2794002" cy="1584518"/>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0" name="Titel 1"/>
          <p:cNvSpPr txBox="1"/>
          <p:nvPr>
            <p:ph type="title"/>
          </p:nvPr>
        </p:nvSpPr>
        <p:spPr>
          <a:prstGeom prst="rect">
            <a:avLst/>
          </a:prstGeom>
        </p:spPr>
        <p:txBody>
          <a:bodyPr/>
          <a:lstStyle/>
          <a:p>
            <a:pPr/>
            <a:r>
              <a:t>Transmurale Ouderenzorg</a:t>
            </a:r>
          </a:p>
        </p:txBody>
      </p:sp>
      <p:pic>
        <p:nvPicPr>
          <p:cNvPr id="401" name="Tijdelijke aanduiding voor inhoud 4" descr="Tijdelijke aanduiding voor inhoud 4"/>
          <p:cNvPicPr>
            <a:picLocks noChangeAspect="1"/>
          </p:cNvPicPr>
          <p:nvPr/>
        </p:nvPicPr>
        <p:blipFill>
          <a:blip r:embed="rId3">
            <a:extLst/>
          </a:blip>
          <a:stretch>
            <a:fillRect/>
          </a:stretch>
        </p:blipFill>
        <p:spPr>
          <a:xfrm>
            <a:off x="9629775" y="5909957"/>
            <a:ext cx="2095500" cy="703873"/>
          </a:xfrm>
          <a:prstGeom prst="rect">
            <a:avLst/>
          </a:prstGeom>
          <a:ln w="12700">
            <a:miter lim="400000"/>
          </a:ln>
        </p:spPr>
      </p:pic>
      <p:pic>
        <p:nvPicPr>
          <p:cNvPr id="402" name="Afbeelding 5" descr="Afbeelding 5"/>
          <p:cNvPicPr>
            <a:picLocks noChangeAspect="1"/>
          </p:cNvPicPr>
          <p:nvPr/>
        </p:nvPicPr>
        <p:blipFill>
          <a:blip r:embed="rId4">
            <a:extLst/>
          </a:blip>
          <a:stretch>
            <a:fillRect/>
          </a:stretch>
        </p:blipFill>
        <p:spPr>
          <a:xfrm>
            <a:off x="9629775" y="4945636"/>
            <a:ext cx="2095500" cy="625402"/>
          </a:xfrm>
          <a:prstGeom prst="rect">
            <a:avLst/>
          </a:prstGeom>
          <a:ln w="12700">
            <a:miter lim="400000"/>
          </a:ln>
        </p:spPr>
      </p:pic>
      <p:pic>
        <p:nvPicPr>
          <p:cNvPr id="403" name="Afbeelding 7" descr="Afbeelding 7"/>
          <p:cNvPicPr>
            <a:picLocks noChangeAspect="1"/>
          </p:cNvPicPr>
          <p:nvPr/>
        </p:nvPicPr>
        <p:blipFill>
          <a:blip r:embed="rId5">
            <a:extLst/>
          </a:blip>
          <a:stretch>
            <a:fillRect/>
          </a:stretch>
        </p:blipFill>
        <p:spPr>
          <a:xfrm>
            <a:off x="968253" y="2257366"/>
            <a:ext cx="7695103" cy="3603059"/>
          </a:xfrm>
          <a:prstGeom prst="rect">
            <a:avLst/>
          </a:prstGeom>
          <a:ln w="12700">
            <a:miter lim="400000"/>
          </a:ln>
          <a:effectLst>
            <a:outerShdw sx="100000" sy="100000" kx="0" ky="0" algn="b" rotWithShape="0" blurRad="292100" dist="139700" dir="2700000">
              <a:srgbClr val="333333">
                <a:alpha val="64999"/>
              </a:srgbClr>
            </a:outerShdw>
          </a:effectLst>
        </p:spPr>
      </p:pic>
      <p:pic>
        <p:nvPicPr>
          <p:cNvPr id="404" name="Afbeelding 8" descr="Afbeelding 8"/>
          <p:cNvPicPr>
            <a:picLocks noChangeAspect="1"/>
          </p:cNvPicPr>
          <p:nvPr/>
        </p:nvPicPr>
        <p:blipFill>
          <a:blip r:embed="rId6">
            <a:extLst/>
          </a:blip>
          <a:stretch>
            <a:fillRect/>
          </a:stretch>
        </p:blipFill>
        <p:spPr>
          <a:xfrm>
            <a:off x="9403350" y="2393503"/>
            <a:ext cx="2548349" cy="2231330"/>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 name="Titel 1"/>
          <p:cNvSpPr txBox="1"/>
          <p:nvPr>
            <p:ph type="title"/>
          </p:nvPr>
        </p:nvSpPr>
        <p:spPr>
          <a:prstGeom prst="rect">
            <a:avLst/>
          </a:prstGeom>
        </p:spPr>
        <p:txBody>
          <a:bodyPr/>
          <a:lstStyle/>
          <a:p>
            <a:pPr/>
            <a:r>
              <a:t>PlusPunt Ouderenzorg</a:t>
            </a:r>
          </a:p>
        </p:txBody>
      </p:sp>
      <p:sp>
        <p:nvSpPr>
          <p:cNvPr id="409" name="Tijdelijke aanduiding voor inhoud 2"/>
          <p:cNvSpPr txBox="1"/>
          <p:nvPr>
            <p:ph type="body" idx="1"/>
          </p:nvPr>
        </p:nvSpPr>
        <p:spPr>
          <a:xfrm>
            <a:off x="838198" y="1819275"/>
            <a:ext cx="10612123" cy="4357688"/>
          </a:xfrm>
          <a:prstGeom prst="rect">
            <a:avLst/>
          </a:prstGeom>
        </p:spPr>
        <p:txBody>
          <a:bodyPr/>
          <a:lstStyle/>
          <a:p>
            <a:pPr/>
            <a:r>
              <a:t>Anderhalvelijns zorg</a:t>
            </a:r>
          </a:p>
          <a:p>
            <a:pPr/>
            <a:r>
              <a:t>Geriater, Geriatrisch VPK, SO, Kaderhuisarts, doktersassistente</a:t>
            </a:r>
          </a:p>
          <a:p>
            <a:pPr marL="0" indent="0">
              <a:buSzTx/>
              <a:buNone/>
            </a:pPr>
          </a:p>
          <a:p>
            <a:pPr>
              <a:buFontTx/>
              <a:buChar char="➢"/>
            </a:pPr>
            <a:r>
              <a:t> E-meedenkconsult</a:t>
            </a:r>
          </a:p>
          <a:p>
            <a:pPr>
              <a:buFontTx/>
              <a:buChar char="➢"/>
            </a:pPr>
            <a:r>
              <a:t> Geriatrisch assessment</a:t>
            </a:r>
          </a:p>
          <a:p>
            <a:pPr>
              <a:buFontTx/>
              <a:buChar char="➢"/>
            </a:pPr>
            <a:r>
              <a:t> Huisbezoek</a:t>
            </a:r>
          </a:p>
          <a:p>
            <a:pPr>
              <a:buFontTx/>
              <a:buChar char="➢"/>
            </a:pPr>
            <a:r>
              <a:t> Expertisecentrum: ondersteuning en advies</a:t>
            </a:r>
          </a:p>
        </p:txBody>
      </p:sp>
      <p:pic>
        <p:nvPicPr>
          <p:cNvPr id="410" name="Tijdelijke aanduiding voor inhoud 4" descr="Tijdelijke aanduiding voor inhoud 4"/>
          <p:cNvPicPr>
            <a:picLocks noChangeAspect="1"/>
          </p:cNvPicPr>
          <p:nvPr/>
        </p:nvPicPr>
        <p:blipFill>
          <a:blip r:embed="rId3">
            <a:extLst/>
          </a:blip>
          <a:stretch>
            <a:fillRect/>
          </a:stretch>
        </p:blipFill>
        <p:spPr>
          <a:xfrm>
            <a:off x="9629775" y="5909957"/>
            <a:ext cx="2095500" cy="703873"/>
          </a:xfrm>
          <a:prstGeom prst="rect">
            <a:avLst/>
          </a:prstGeom>
          <a:ln w="12700">
            <a:miter lim="400000"/>
          </a:ln>
        </p:spPr>
      </p:pic>
      <p:pic>
        <p:nvPicPr>
          <p:cNvPr id="411" name="Afbeelding 5" descr="Afbeelding 5"/>
          <p:cNvPicPr>
            <a:picLocks noChangeAspect="1"/>
          </p:cNvPicPr>
          <p:nvPr/>
        </p:nvPicPr>
        <p:blipFill>
          <a:blip r:embed="rId4">
            <a:extLst/>
          </a:blip>
          <a:stretch>
            <a:fillRect/>
          </a:stretch>
        </p:blipFill>
        <p:spPr>
          <a:xfrm>
            <a:off x="9629775" y="4945636"/>
            <a:ext cx="2095500" cy="625402"/>
          </a:xfrm>
          <a:prstGeom prst="rect">
            <a:avLst/>
          </a:prstGeom>
          <a:ln w="12700">
            <a:miter lim="400000"/>
          </a:ln>
        </p:spPr>
      </p:pic>
      <p:pic>
        <p:nvPicPr>
          <p:cNvPr id="412" name="Afbeelding 11" descr="Afbeelding 11"/>
          <p:cNvPicPr>
            <a:picLocks noChangeAspect="1"/>
          </p:cNvPicPr>
          <p:nvPr/>
        </p:nvPicPr>
        <p:blipFill>
          <a:blip r:embed="rId5">
            <a:extLst/>
          </a:blip>
          <a:stretch>
            <a:fillRect/>
          </a:stretch>
        </p:blipFill>
        <p:spPr>
          <a:xfrm>
            <a:off x="9276685" y="759295"/>
            <a:ext cx="2801679" cy="1149826"/>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09">
                                            <p:txEl>
                                              <p:pRg st="3" end="3"/>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409">
                                            <p:txEl>
                                              <p:pRg st="4" end="4"/>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409">
                                            <p:txEl>
                                              <p:pRg st="5" end="5"/>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409">
                                            <p:txEl>
                                              <p:pRg st="6" end="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9" grpId="1"/>
    </p:bldLst>
  </p:timing>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Titel 1"/>
          <p:cNvSpPr txBox="1"/>
          <p:nvPr>
            <p:ph type="title"/>
          </p:nvPr>
        </p:nvSpPr>
        <p:spPr>
          <a:prstGeom prst="rect">
            <a:avLst/>
          </a:prstGeom>
        </p:spPr>
        <p:txBody>
          <a:bodyPr/>
          <a:lstStyle/>
          <a:p>
            <a:pPr/>
            <a:r>
              <a:t>PlusPunt Ouderenzorg</a:t>
            </a:r>
          </a:p>
        </p:txBody>
      </p:sp>
      <p:sp>
        <p:nvSpPr>
          <p:cNvPr id="417" name="Tijdelijke aanduiding voor inhoud 2"/>
          <p:cNvSpPr txBox="1"/>
          <p:nvPr>
            <p:ph type="body" idx="1"/>
          </p:nvPr>
        </p:nvSpPr>
        <p:spPr>
          <a:xfrm>
            <a:off x="838199" y="1819275"/>
            <a:ext cx="8515351" cy="4357688"/>
          </a:xfrm>
          <a:prstGeom prst="rect">
            <a:avLst/>
          </a:prstGeom>
        </p:spPr>
        <p:txBody>
          <a:bodyPr/>
          <a:lstStyle/>
          <a:p>
            <a:pPr marL="0" indent="0" defTabSz="886968">
              <a:lnSpc>
                <a:spcPct val="72000"/>
              </a:lnSpc>
              <a:spcBef>
                <a:spcPts val="900"/>
              </a:spcBef>
              <a:buSzTx/>
              <a:buNone/>
              <a:defRPr sz="2716"/>
            </a:pPr>
            <a:r>
              <a:t>Wanneer verwijzen?</a:t>
            </a:r>
            <a:endParaRPr sz="1261"/>
          </a:p>
          <a:p>
            <a:pPr marL="0" indent="0" defTabSz="886968">
              <a:lnSpc>
                <a:spcPct val="72000"/>
              </a:lnSpc>
              <a:spcBef>
                <a:spcPts val="900"/>
              </a:spcBef>
              <a:buSzTx/>
              <a:buNone/>
              <a:defRPr sz="1261"/>
            </a:pPr>
          </a:p>
          <a:p>
            <a:pPr marL="221742" indent="-221742" defTabSz="886968">
              <a:lnSpc>
                <a:spcPct val="72000"/>
              </a:lnSpc>
              <a:spcBef>
                <a:spcPts val="900"/>
              </a:spcBef>
              <a:defRPr sz="1261"/>
            </a:pPr>
            <a:r>
              <a:t>Probleemanalyse bij multimorbiditeit</a:t>
            </a:r>
          </a:p>
          <a:p>
            <a:pPr marL="221742" indent="-221742" defTabSz="886968">
              <a:lnSpc>
                <a:spcPct val="72000"/>
              </a:lnSpc>
              <a:spcBef>
                <a:spcPts val="900"/>
              </a:spcBef>
              <a:defRPr sz="1261"/>
            </a:pPr>
            <a:r>
              <a:t>Cognitieve problemen</a:t>
            </a:r>
          </a:p>
          <a:p>
            <a:pPr marL="221742" indent="-221742" defTabSz="886968">
              <a:lnSpc>
                <a:spcPct val="72000"/>
              </a:lnSpc>
              <a:spcBef>
                <a:spcPts val="900"/>
              </a:spcBef>
              <a:defRPr sz="1261"/>
            </a:pPr>
            <a:r>
              <a:t>Mobiliteitsproblemen</a:t>
            </a:r>
          </a:p>
          <a:p>
            <a:pPr marL="221742" indent="-221742" defTabSz="886968">
              <a:lnSpc>
                <a:spcPct val="72000"/>
              </a:lnSpc>
              <a:spcBef>
                <a:spcPts val="900"/>
              </a:spcBef>
              <a:defRPr sz="1261"/>
            </a:pPr>
            <a:r>
              <a:t>Vallen en valgevolgen</a:t>
            </a:r>
          </a:p>
          <a:p>
            <a:pPr marL="221742" indent="-221742" defTabSz="886968">
              <a:lnSpc>
                <a:spcPct val="72000"/>
              </a:lnSpc>
              <a:spcBef>
                <a:spcPts val="900"/>
              </a:spcBef>
              <a:defRPr sz="1261"/>
            </a:pPr>
            <a:r>
              <a:t>Gewichtsverlies / ondervoeding</a:t>
            </a:r>
          </a:p>
          <a:p>
            <a:pPr marL="221742" indent="-221742" defTabSz="886968">
              <a:lnSpc>
                <a:spcPct val="72000"/>
              </a:lnSpc>
              <a:spcBef>
                <a:spcPts val="900"/>
              </a:spcBef>
              <a:defRPr sz="1261"/>
            </a:pPr>
            <a:r>
              <a:t>Onverklaarde achteruitgang</a:t>
            </a:r>
          </a:p>
          <a:p>
            <a:pPr marL="221742" indent="-221742" defTabSz="886968">
              <a:lnSpc>
                <a:spcPct val="72000"/>
              </a:lnSpc>
              <a:spcBef>
                <a:spcPts val="900"/>
              </a:spcBef>
              <a:defRPr sz="1261"/>
            </a:pPr>
            <a:r>
              <a:t>Verminderde zelfredzaamheid</a:t>
            </a:r>
          </a:p>
          <a:p>
            <a:pPr marL="221742" indent="-221742" defTabSz="886968">
              <a:lnSpc>
                <a:spcPct val="72000"/>
              </a:lnSpc>
              <a:spcBef>
                <a:spcPts val="900"/>
              </a:spcBef>
              <a:defRPr sz="1261"/>
            </a:pPr>
            <a:r>
              <a:t>Wanen, hallucinaties en verwardheid</a:t>
            </a:r>
          </a:p>
          <a:p>
            <a:pPr marL="221742" indent="-221742" defTabSz="886968">
              <a:lnSpc>
                <a:spcPct val="72000"/>
              </a:lnSpc>
              <a:spcBef>
                <a:spcPts val="900"/>
              </a:spcBef>
              <a:defRPr sz="1261"/>
            </a:pPr>
            <a:r>
              <a:t>Apathie, depressie en stemmingsstoornissen</a:t>
            </a:r>
          </a:p>
          <a:p>
            <a:pPr marL="221742" indent="-221742" defTabSz="886968">
              <a:lnSpc>
                <a:spcPct val="72000"/>
              </a:lnSpc>
              <a:spcBef>
                <a:spcPts val="900"/>
              </a:spcBef>
              <a:defRPr sz="1261"/>
            </a:pPr>
            <a:r>
              <a:t>Wilsonbekwaamheid of verminderd ziekte-inzicht</a:t>
            </a:r>
          </a:p>
          <a:p>
            <a:pPr marL="221742" indent="-221742" defTabSz="886968">
              <a:lnSpc>
                <a:spcPct val="72000"/>
              </a:lnSpc>
              <a:spcBef>
                <a:spcPts val="900"/>
              </a:spcBef>
              <a:defRPr sz="1261"/>
            </a:pPr>
            <a:r>
              <a:t>Complexe polyfarmacie</a:t>
            </a:r>
          </a:p>
          <a:p>
            <a:pPr marL="221742" indent="-221742" defTabSz="886968">
              <a:lnSpc>
                <a:spcPct val="72000"/>
              </a:lnSpc>
              <a:spcBef>
                <a:spcPts val="900"/>
              </a:spcBef>
              <a:defRPr sz="1261"/>
            </a:pPr>
            <a:r>
              <a:t>Vragen rondom levenseinde</a:t>
            </a:r>
          </a:p>
          <a:p>
            <a:pPr marL="221742" indent="-221742" defTabSz="886968">
              <a:lnSpc>
                <a:spcPct val="72000"/>
              </a:lnSpc>
              <a:spcBef>
                <a:spcPts val="900"/>
              </a:spcBef>
              <a:defRPr sz="1261"/>
            </a:pPr>
            <a:r>
              <a:t>Overige onverklaarde klachten bij ouderen</a:t>
            </a:r>
          </a:p>
        </p:txBody>
      </p:sp>
      <p:pic>
        <p:nvPicPr>
          <p:cNvPr id="418" name="Tijdelijke aanduiding voor inhoud 4" descr="Tijdelijke aanduiding voor inhoud 4"/>
          <p:cNvPicPr>
            <a:picLocks noChangeAspect="1"/>
          </p:cNvPicPr>
          <p:nvPr/>
        </p:nvPicPr>
        <p:blipFill>
          <a:blip r:embed="rId3">
            <a:extLst/>
          </a:blip>
          <a:stretch>
            <a:fillRect/>
          </a:stretch>
        </p:blipFill>
        <p:spPr>
          <a:xfrm>
            <a:off x="9629775" y="5909957"/>
            <a:ext cx="2095500" cy="703873"/>
          </a:xfrm>
          <a:prstGeom prst="rect">
            <a:avLst/>
          </a:prstGeom>
          <a:ln w="12700">
            <a:miter lim="400000"/>
          </a:ln>
        </p:spPr>
      </p:pic>
      <p:pic>
        <p:nvPicPr>
          <p:cNvPr id="419" name="Afbeelding 5" descr="Afbeelding 5"/>
          <p:cNvPicPr>
            <a:picLocks noChangeAspect="1"/>
          </p:cNvPicPr>
          <p:nvPr/>
        </p:nvPicPr>
        <p:blipFill>
          <a:blip r:embed="rId4">
            <a:extLst/>
          </a:blip>
          <a:stretch>
            <a:fillRect/>
          </a:stretch>
        </p:blipFill>
        <p:spPr>
          <a:xfrm>
            <a:off x="9629775" y="4945636"/>
            <a:ext cx="2095500" cy="625402"/>
          </a:xfrm>
          <a:prstGeom prst="rect">
            <a:avLst/>
          </a:prstGeom>
          <a:ln w="12700">
            <a:miter lim="400000"/>
          </a:ln>
        </p:spPr>
      </p:pic>
      <p:grpSp>
        <p:nvGrpSpPr>
          <p:cNvPr id="426" name="Groep 11"/>
          <p:cNvGrpSpPr/>
          <p:nvPr/>
        </p:nvGrpSpPr>
        <p:grpSpPr>
          <a:xfrm>
            <a:off x="1118057" y="2225674"/>
            <a:ext cx="8727025" cy="3960878"/>
            <a:chOff x="0" y="0"/>
            <a:chExt cx="8727023" cy="3960875"/>
          </a:xfrm>
        </p:grpSpPr>
        <p:grpSp>
          <p:nvGrpSpPr>
            <p:cNvPr id="424" name="Groep 6"/>
            <p:cNvGrpSpPr/>
            <p:nvPr/>
          </p:nvGrpSpPr>
          <p:grpSpPr>
            <a:xfrm>
              <a:off x="3433860" y="0"/>
              <a:ext cx="5293164" cy="3850005"/>
              <a:chOff x="0" y="0"/>
              <a:chExt cx="5293162" cy="3850004"/>
            </a:xfrm>
          </p:grpSpPr>
          <p:pic>
            <p:nvPicPr>
              <p:cNvPr id="420" name="Afbeelding 7" descr="Afbeelding 7"/>
              <p:cNvPicPr>
                <a:picLocks noChangeAspect="1"/>
              </p:cNvPicPr>
              <p:nvPr/>
            </p:nvPicPr>
            <p:blipFill>
              <a:blip r:embed="rId5">
                <a:extLst/>
              </a:blip>
              <a:stretch>
                <a:fillRect/>
              </a:stretch>
            </p:blipFill>
            <p:spPr>
              <a:xfrm>
                <a:off x="0" y="0"/>
                <a:ext cx="5293163" cy="3850005"/>
              </a:xfrm>
              <a:prstGeom prst="rect">
                <a:avLst/>
              </a:prstGeom>
              <a:ln w="12700" cap="flat">
                <a:noFill/>
                <a:miter lim="400000"/>
              </a:ln>
              <a:effectLst/>
            </p:spPr>
          </p:pic>
          <p:grpSp>
            <p:nvGrpSpPr>
              <p:cNvPr id="423" name="Groep 3"/>
              <p:cNvGrpSpPr/>
              <p:nvPr/>
            </p:nvGrpSpPr>
            <p:grpSpPr>
              <a:xfrm>
                <a:off x="1944589" y="1529806"/>
                <a:ext cx="1352947" cy="522252"/>
                <a:chOff x="0" y="0"/>
                <a:chExt cx="1352946" cy="522251"/>
              </a:xfrm>
            </p:grpSpPr>
            <p:sp>
              <p:nvSpPr>
                <p:cNvPr id="421" name="Rechthoek 10"/>
                <p:cNvSpPr/>
                <p:nvPr/>
              </p:nvSpPr>
              <p:spPr>
                <a:xfrm>
                  <a:off x="-1" y="-1"/>
                  <a:ext cx="1352948" cy="522253"/>
                </a:xfrm>
                <a:prstGeom prst="rect">
                  <a:avLst/>
                </a:prstGeom>
                <a:solidFill>
                  <a:srgbClr val="FFFFFF"/>
                </a:solidFill>
                <a:ln w="12700" cap="flat">
                  <a:solidFill>
                    <a:srgbClr val="FFFFFF"/>
                  </a:solidFill>
                  <a:prstDash val="solid"/>
                  <a:miter lim="800000"/>
                </a:ln>
                <a:effectLst/>
              </p:spPr>
              <p:txBody>
                <a:bodyPr wrap="square" lIns="45719" tIns="45719" rIns="45719" bIns="45719" numCol="1" anchor="ctr">
                  <a:noAutofit/>
                </a:bodyPr>
                <a:lstStyle/>
                <a:p>
                  <a:pPr algn="ctr">
                    <a:defRPr>
                      <a:solidFill>
                        <a:srgbClr val="FFFFFF"/>
                      </a:solidFill>
                    </a:defRPr>
                  </a:pPr>
                </a:p>
              </p:txBody>
            </p:sp>
            <p:pic>
              <p:nvPicPr>
                <p:cNvPr id="422" name="Afbeelding 8" descr="Afbeelding 8"/>
                <p:cNvPicPr>
                  <a:picLocks noChangeAspect="1"/>
                </p:cNvPicPr>
                <p:nvPr/>
              </p:nvPicPr>
              <p:blipFill>
                <a:blip r:embed="rId6">
                  <a:extLst/>
                </a:blip>
                <a:stretch>
                  <a:fillRect/>
                </a:stretch>
              </p:blipFill>
              <p:spPr>
                <a:xfrm>
                  <a:off x="51037" y="12066"/>
                  <a:ext cx="1301910" cy="461142"/>
                </a:xfrm>
                <a:prstGeom prst="rect">
                  <a:avLst/>
                </a:prstGeom>
                <a:ln w="12700" cap="flat">
                  <a:noFill/>
                  <a:miter lim="400000"/>
                </a:ln>
                <a:effectLst/>
              </p:spPr>
            </p:pic>
          </p:grpSp>
        </p:grpSp>
        <p:pic>
          <p:nvPicPr>
            <p:cNvPr id="425" name="Afbeelding 9" descr="Afbeelding 9"/>
            <p:cNvPicPr>
              <a:picLocks noChangeAspect="1"/>
            </p:cNvPicPr>
            <p:nvPr/>
          </p:nvPicPr>
          <p:blipFill>
            <a:blip r:embed="rId7">
              <a:extLst/>
            </a:blip>
            <a:srcRect l="0" t="0" r="0" b="5767"/>
            <a:stretch>
              <a:fillRect/>
            </a:stretch>
          </p:blipFill>
          <p:spPr>
            <a:xfrm>
              <a:off x="-1" y="254644"/>
              <a:ext cx="3382824" cy="3706232"/>
            </a:xfrm>
            <a:prstGeom prst="rect">
              <a:avLst/>
            </a:prstGeom>
            <a:ln w="12700" cap="flat">
              <a:noFill/>
              <a:miter lim="400000"/>
            </a:ln>
            <a:effectLst>
              <a:outerShdw sx="100000" sy="100000" kx="0" ky="0" algn="b" rotWithShape="0" blurRad="292100" dist="139700" dir="2700000">
                <a:srgbClr val="333333">
                  <a:alpha val="64999"/>
                </a:srgbClr>
              </a:outerShdw>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6"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Titel 1"/>
          <p:cNvSpPr txBox="1"/>
          <p:nvPr>
            <p:ph type="title"/>
          </p:nvPr>
        </p:nvSpPr>
        <p:spPr>
          <a:prstGeom prst="rect">
            <a:avLst/>
          </a:prstGeom>
        </p:spPr>
        <p:txBody>
          <a:bodyPr/>
          <a:lstStyle/>
          <a:p>
            <a:pPr/>
            <a:r>
              <a:t>Xpert Team Ouderenzorg Meditta</a:t>
            </a:r>
          </a:p>
        </p:txBody>
      </p:sp>
      <p:sp>
        <p:nvSpPr>
          <p:cNvPr id="431" name="Tijdelijke aanduiding voor inhoud 2"/>
          <p:cNvSpPr txBox="1"/>
          <p:nvPr>
            <p:ph type="body" sz="half" idx="1"/>
          </p:nvPr>
        </p:nvSpPr>
        <p:spPr>
          <a:xfrm>
            <a:off x="838199" y="2403231"/>
            <a:ext cx="8515351" cy="3773733"/>
          </a:xfrm>
          <a:prstGeom prst="rect">
            <a:avLst/>
          </a:prstGeom>
        </p:spPr>
        <p:txBody>
          <a:bodyPr/>
          <a:lstStyle/>
          <a:p>
            <a:pPr marL="0" indent="0">
              <a:buSzTx/>
              <a:buNone/>
            </a:pPr>
            <a:r>
              <a:t>Leon Somers, zorgmanager</a:t>
            </a:r>
          </a:p>
          <a:p>
            <a:pPr marL="0" indent="0">
              <a:buSzTx/>
              <a:buNone/>
            </a:pPr>
            <a:r>
              <a:t>Erna Vromen, projectleider ouderenzorg</a:t>
            </a:r>
          </a:p>
          <a:p>
            <a:pPr marL="0" indent="0">
              <a:buSzTx/>
              <a:buNone/>
            </a:pPr>
            <a:r>
              <a:t>Claar Lenssen, POH ouderenzorg</a:t>
            </a:r>
          </a:p>
          <a:p>
            <a:pPr marL="0" indent="0">
              <a:buSzTx/>
              <a:buNone/>
            </a:pPr>
            <a:r>
              <a:t>Yvonne Smeets, kaderhuisarts ouderengeneeskunde</a:t>
            </a:r>
          </a:p>
        </p:txBody>
      </p:sp>
      <p:pic>
        <p:nvPicPr>
          <p:cNvPr id="432" name="Tijdelijke aanduiding voor inhoud 4" descr="Tijdelijke aanduiding voor inhoud 4"/>
          <p:cNvPicPr>
            <a:picLocks noChangeAspect="1"/>
          </p:cNvPicPr>
          <p:nvPr/>
        </p:nvPicPr>
        <p:blipFill>
          <a:blip r:embed="rId3">
            <a:extLst/>
          </a:blip>
          <a:stretch>
            <a:fillRect/>
          </a:stretch>
        </p:blipFill>
        <p:spPr>
          <a:xfrm>
            <a:off x="9629775" y="5909957"/>
            <a:ext cx="2095500" cy="703873"/>
          </a:xfrm>
          <a:prstGeom prst="rect">
            <a:avLst/>
          </a:prstGeom>
          <a:ln w="12700">
            <a:miter lim="400000"/>
          </a:ln>
        </p:spPr>
      </p:pic>
      <p:pic>
        <p:nvPicPr>
          <p:cNvPr id="433" name="Afbeelding 5" descr="Afbeelding 5"/>
          <p:cNvPicPr>
            <a:picLocks noChangeAspect="1"/>
          </p:cNvPicPr>
          <p:nvPr/>
        </p:nvPicPr>
        <p:blipFill>
          <a:blip r:embed="rId4">
            <a:extLst/>
          </a:blip>
          <a:stretch>
            <a:fillRect/>
          </a:stretch>
        </p:blipFill>
        <p:spPr>
          <a:xfrm>
            <a:off x="9629775" y="4945636"/>
            <a:ext cx="2095500" cy="625402"/>
          </a:xfrm>
          <a:prstGeom prst="rect">
            <a:avLst/>
          </a:prstGeom>
          <a:ln w="12700">
            <a:miter lim="400000"/>
          </a:ln>
        </p:spPr>
      </p:pic>
      <p:pic>
        <p:nvPicPr>
          <p:cNvPr id="434" name="Afbeelding 3" descr="Afbeelding 3"/>
          <p:cNvPicPr>
            <a:picLocks noChangeAspect="1"/>
          </p:cNvPicPr>
          <p:nvPr/>
        </p:nvPicPr>
        <p:blipFill>
          <a:blip r:embed="rId5">
            <a:extLst/>
          </a:blip>
          <a:srcRect l="0" t="10325" r="0" b="21410"/>
          <a:stretch>
            <a:fillRect/>
          </a:stretch>
        </p:blipFill>
        <p:spPr>
          <a:xfrm>
            <a:off x="9517673" y="2167584"/>
            <a:ext cx="2207603" cy="2122513"/>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 name="Titel 1"/>
          <p:cNvSpPr txBox="1"/>
          <p:nvPr>
            <p:ph type="title"/>
          </p:nvPr>
        </p:nvSpPr>
        <p:spPr>
          <a:prstGeom prst="rect">
            <a:avLst/>
          </a:prstGeom>
        </p:spPr>
        <p:txBody>
          <a:bodyPr/>
          <a:lstStyle/>
          <a:p>
            <a:pPr/>
            <a:r>
              <a:t>RATIO (Pilot)</a:t>
            </a:r>
          </a:p>
        </p:txBody>
      </p:sp>
      <p:sp>
        <p:nvSpPr>
          <p:cNvPr id="439" name="Tijdelijke aanduiding voor inhoud 2"/>
          <p:cNvSpPr txBox="1"/>
          <p:nvPr>
            <p:ph type="body" idx="1"/>
          </p:nvPr>
        </p:nvSpPr>
        <p:spPr>
          <a:xfrm>
            <a:off x="838199" y="1819275"/>
            <a:ext cx="8515351" cy="4357688"/>
          </a:xfrm>
          <a:prstGeom prst="rect">
            <a:avLst/>
          </a:prstGeom>
        </p:spPr>
        <p:txBody>
          <a:bodyPr/>
          <a:lstStyle>
            <a:lvl1pPr marL="0" indent="0">
              <a:buSzTx/>
              <a:buNone/>
            </a:lvl1pPr>
          </a:lstStyle>
          <a:p>
            <a:pPr/>
            <a:r>
              <a:t>RATIO (Regionaal Advies Team Integrale Ouderenzorg)</a:t>
            </a:r>
          </a:p>
        </p:txBody>
      </p:sp>
      <p:pic>
        <p:nvPicPr>
          <p:cNvPr id="440" name="Tijdelijke aanduiding voor inhoud 4" descr="Tijdelijke aanduiding voor inhoud 4"/>
          <p:cNvPicPr>
            <a:picLocks noChangeAspect="1"/>
          </p:cNvPicPr>
          <p:nvPr/>
        </p:nvPicPr>
        <p:blipFill>
          <a:blip r:embed="rId3">
            <a:extLst/>
          </a:blip>
          <a:stretch>
            <a:fillRect/>
          </a:stretch>
        </p:blipFill>
        <p:spPr>
          <a:xfrm>
            <a:off x="9629775" y="5909957"/>
            <a:ext cx="2095500" cy="703873"/>
          </a:xfrm>
          <a:prstGeom prst="rect">
            <a:avLst/>
          </a:prstGeom>
          <a:ln w="12700">
            <a:miter lim="400000"/>
          </a:ln>
        </p:spPr>
      </p:pic>
      <p:pic>
        <p:nvPicPr>
          <p:cNvPr id="441" name="Afbeelding 5" descr="Afbeelding 5"/>
          <p:cNvPicPr>
            <a:picLocks noChangeAspect="1"/>
          </p:cNvPicPr>
          <p:nvPr/>
        </p:nvPicPr>
        <p:blipFill>
          <a:blip r:embed="rId4">
            <a:extLst/>
          </a:blip>
          <a:stretch>
            <a:fillRect/>
          </a:stretch>
        </p:blipFill>
        <p:spPr>
          <a:xfrm>
            <a:off x="9629775" y="4945636"/>
            <a:ext cx="2095500" cy="625402"/>
          </a:xfrm>
          <a:prstGeom prst="rect">
            <a:avLst/>
          </a:prstGeom>
          <a:ln w="12700">
            <a:miter lim="400000"/>
          </a:ln>
        </p:spPr>
      </p:pic>
      <p:pic>
        <p:nvPicPr>
          <p:cNvPr id="442" name="Afbeelding 7" descr="Afbeelding 7"/>
          <p:cNvPicPr>
            <a:picLocks noChangeAspect="1"/>
          </p:cNvPicPr>
          <p:nvPr/>
        </p:nvPicPr>
        <p:blipFill>
          <a:blip r:embed="rId5">
            <a:extLst/>
          </a:blip>
          <a:srcRect l="23231" t="0" r="19231" b="0"/>
          <a:stretch>
            <a:fillRect/>
          </a:stretch>
        </p:blipFill>
        <p:spPr>
          <a:xfrm>
            <a:off x="4427780" y="3078252"/>
            <a:ext cx="1748079" cy="1488672"/>
          </a:xfrm>
          <a:prstGeom prst="rect">
            <a:avLst/>
          </a:prstGeom>
          <a:ln w="12700">
            <a:miter lim="400000"/>
          </a:ln>
        </p:spPr>
      </p:pic>
      <p:pic>
        <p:nvPicPr>
          <p:cNvPr id="443" name="Afbeelding 8" descr="Afbeelding 8"/>
          <p:cNvPicPr>
            <a:picLocks noChangeAspect="1"/>
          </p:cNvPicPr>
          <p:nvPr/>
        </p:nvPicPr>
        <p:blipFill>
          <a:blip r:embed="rId6">
            <a:extLst/>
          </a:blip>
          <a:srcRect l="0" t="9679" r="0" b="9361"/>
          <a:stretch>
            <a:fillRect/>
          </a:stretch>
        </p:blipFill>
        <p:spPr>
          <a:xfrm>
            <a:off x="7709685" y="2883876"/>
            <a:ext cx="2143126" cy="1735017"/>
          </a:xfrm>
          <a:prstGeom prst="rect">
            <a:avLst/>
          </a:prstGeom>
          <a:ln w="12700">
            <a:miter lim="400000"/>
          </a:ln>
        </p:spPr>
      </p:pic>
      <p:pic>
        <p:nvPicPr>
          <p:cNvPr id="444" name="Afbeelding 13" descr="Afbeelding 13"/>
          <p:cNvPicPr>
            <a:picLocks noChangeAspect="1"/>
          </p:cNvPicPr>
          <p:nvPr/>
        </p:nvPicPr>
        <p:blipFill>
          <a:blip r:embed="rId7">
            <a:extLst/>
          </a:blip>
          <a:srcRect l="11737" t="5984" r="13281" b="8887"/>
          <a:stretch>
            <a:fillRect/>
          </a:stretch>
        </p:blipFill>
        <p:spPr>
          <a:xfrm>
            <a:off x="902676" y="2907322"/>
            <a:ext cx="1559170" cy="1770186"/>
          </a:xfrm>
          <a:prstGeom prst="rect">
            <a:avLst/>
          </a:prstGeom>
          <a:ln w="12700">
            <a:miter lim="400000"/>
          </a:ln>
        </p:spPr>
      </p:pic>
      <p:pic>
        <p:nvPicPr>
          <p:cNvPr id="445" name="Afbeelding 3" descr="Afbeelding 3"/>
          <p:cNvPicPr>
            <a:picLocks noChangeAspect="1"/>
          </p:cNvPicPr>
          <p:nvPr/>
        </p:nvPicPr>
        <p:blipFill>
          <a:blip r:embed="rId8">
            <a:extLst/>
          </a:blip>
          <a:stretch>
            <a:fillRect/>
          </a:stretch>
        </p:blipFill>
        <p:spPr>
          <a:xfrm>
            <a:off x="6414994" y="2929072"/>
            <a:ext cx="1026294" cy="1637852"/>
          </a:xfrm>
          <a:prstGeom prst="rect">
            <a:avLst/>
          </a:prstGeom>
          <a:ln w="12700">
            <a:miter lim="400000"/>
          </a:ln>
        </p:spPr>
      </p:pic>
      <p:pic>
        <p:nvPicPr>
          <p:cNvPr id="446" name="Afbeelding 6" descr="Afbeelding 6"/>
          <p:cNvPicPr>
            <a:picLocks noChangeAspect="1"/>
          </p:cNvPicPr>
          <p:nvPr/>
        </p:nvPicPr>
        <p:blipFill>
          <a:blip r:embed="rId9">
            <a:extLst/>
          </a:blip>
          <a:srcRect l="6696" t="0" r="62073" b="31134"/>
          <a:stretch>
            <a:fillRect/>
          </a:stretch>
        </p:blipFill>
        <p:spPr>
          <a:xfrm>
            <a:off x="2784211" y="3195323"/>
            <a:ext cx="1524002" cy="1371601"/>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Tijdelijke aanduiding voor inhoud 2"/>
          <p:cNvSpPr txBox="1"/>
          <p:nvPr>
            <p:ph type="body" idx="1"/>
          </p:nvPr>
        </p:nvSpPr>
        <p:spPr>
          <a:xfrm>
            <a:off x="838199" y="1819275"/>
            <a:ext cx="8515351" cy="4357688"/>
          </a:xfrm>
          <a:prstGeom prst="rect">
            <a:avLst/>
          </a:prstGeom>
        </p:spPr>
        <p:txBody>
          <a:bodyPr/>
          <a:lstStyle/>
          <a:p>
            <a:pPr marL="0" indent="0">
              <a:buSzTx/>
              <a:buNone/>
            </a:pPr>
            <a:r>
              <a:t>RATIO (Regionaal Advies Team Integrale Ouderenzorg)</a:t>
            </a:r>
          </a:p>
          <a:p>
            <a:pPr marL="0" indent="0" algn="ctr">
              <a:buSzTx/>
              <a:buNone/>
            </a:pPr>
          </a:p>
          <a:p>
            <a:pPr marL="0" indent="0" algn="ctr">
              <a:buSzTx/>
              <a:buNone/>
            </a:pPr>
          </a:p>
          <a:p>
            <a:pPr marL="0" indent="0" algn="ctr">
              <a:buSzTx/>
              <a:buNone/>
            </a:pPr>
          </a:p>
          <a:p>
            <a:pPr marL="0" indent="0" algn="ctr">
              <a:buSzTx/>
              <a:buNone/>
            </a:pPr>
          </a:p>
          <a:p>
            <a:pPr marL="0" indent="0" algn="ctr">
              <a:buSzTx/>
              <a:buNone/>
            </a:pPr>
          </a:p>
          <a:p>
            <a:pPr marL="0" indent="0" algn="ctr">
              <a:buSzTx/>
              <a:buNone/>
            </a:pPr>
          </a:p>
          <a:p>
            <a:pPr marL="0" indent="0" algn="ctr">
              <a:buSzTx/>
              <a:buNone/>
              <a:defRPr>
                <a:solidFill>
                  <a:srgbClr val="C55A11"/>
                </a:solidFill>
              </a:defRPr>
            </a:pPr>
            <a:r>
              <a:t>		                    Geriater - SO’s - Kaderhuisartsen </a:t>
            </a:r>
          </a:p>
        </p:txBody>
      </p:sp>
      <p:sp>
        <p:nvSpPr>
          <p:cNvPr id="451" name="Titel 1"/>
          <p:cNvSpPr txBox="1"/>
          <p:nvPr>
            <p:ph type="title"/>
          </p:nvPr>
        </p:nvSpPr>
        <p:spPr>
          <a:prstGeom prst="rect">
            <a:avLst/>
          </a:prstGeom>
        </p:spPr>
        <p:txBody>
          <a:bodyPr/>
          <a:lstStyle/>
          <a:p>
            <a:pPr/>
            <a:r>
              <a:t>RATIO (Pilot)</a:t>
            </a:r>
          </a:p>
        </p:txBody>
      </p:sp>
      <p:pic>
        <p:nvPicPr>
          <p:cNvPr id="452" name="Tijdelijke aanduiding voor inhoud 4" descr="Tijdelijke aanduiding voor inhoud 4"/>
          <p:cNvPicPr>
            <a:picLocks noChangeAspect="1"/>
          </p:cNvPicPr>
          <p:nvPr/>
        </p:nvPicPr>
        <p:blipFill>
          <a:blip r:embed="rId3">
            <a:extLst/>
          </a:blip>
          <a:stretch>
            <a:fillRect/>
          </a:stretch>
        </p:blipFill>
        <p:spPr>
          <a:xfrm>
            <a:off x="9629775" y="5909957"/>
            <a:ext cx="2095500" cy="703873"/>
          </a:xfrm>
          <a:prstGeom prst="rect">
            <a:avLst/>
          </a:prstGeom>
          <a:ln w="12700">
            <a:miter lim="400000"/>
          </a:ln>
        </p:spPr>
      </p:pic>
      <p:pic>
        <p:nvPicPr>
          <p:cNvPr id="453" name="Afbeelding 5" descr="Afbeelding 5"/>
          <p:cNvPicPr>
            <a:picLocks noChangeAspect="1"/>
          </p:cNvPicPr>
          <p:nvPr/>
        </p:nvPicPr>
        <p:blipFill>
          <a:blip r:embed="rId4">
            <a:extLst/>
          </a:blip>
          <a:stretch>
            <a:fillRect/>
          </a:stretch>
        </p:blipFill>
        <p:spPr>
          <a:xfrm>
            <a:off x="9629775" y="4945636"/>
            <a:ext cx="2095500" cy="625402"/>
          </a:xfrm>
          <a:prstGeom prst="rect">
            <a:avLst/>
          </a:prstGeom>
          <a:ln w="12700">
            <a:miter lim="400000"/>
          </a:ln>
        </p:spPr>
      </p:pic>
      <p:pic>
        <p:nvPicPr>
          <p:cNvPr id="454" name="Afbeelding 7" descr="Afbeelding 7"/>
          <p:cNvPicPr>
            <a:picLocks noChangeAspect="1"/>
          </p:cNvPicPr>
          <p:nvPr/>
        </p:nvPicPr>
        <p:blipFill>
          <a:blip r:embed="rId5">
            <a:extLst/>
          </a:blip>
          <a:srcRect l="23231" t="0" r="19231" b="0"/>
          <a:stretch>
            <a:fillRect/>
          </a:stretch>
        </p:blipFill>
        <p:spPr>
          <a:xfrm>
            <a:off x="4427780" y="3078252"/>
            <a:ext cx="1748079" cy="1488672"/>
          </a:xfrm>
          <a:prstGeom prst="rect">
            <a:avLst/>
          </a:prstGeom>
          <a:ln w="12700">
            <a:miter lim="400000"/>
          </a:ln>
        </p:spPr>
      </p:pic>
      <p:pic>
        <p:nvPicPr>
          <p:cNvPr id="455" name="Afbeelding 8" descr="Afbeelding 8"/>
          <p:cNvPicPr>
            <a:picLocks noChangeAspect="1"/>
          </p:cNvPicPr>
          <p:nvPr/>
        </p:nvPicPr>
        <p:blipFill>
          <a:blip r:embed="rId6">
            <a:extLst/>
          </a:blip>
          <a:srcRect l="0" t="9679" r="0" b="9361"/>
          <a:stretch>
            <a:fillRect/>
          </a:stretch>
        </p:blipFill>
        <p:spPr>
          <a:xfrm>
            <a:off x="7709685" y="2883876"/>
            <a:ext cx="2143126" cy="1735017"/>
          </a:xfrm>
          <a:prstGeom prst="rect">
            <a:avLst/>
          </a:prstGeom>
          <a:ln w="12700">
            <a:miter lim="400000"/>
          </a:ln>
        </p:spPr>
      </p:pic>
      <p:pic>
        <p:nvPicPr>
          <p:cNvPr id="456" name="Afbeelding 13" descr="Afbeelding 13"/>
          <p:cNvPicPr>
            <a:picLocks noChangeAspect="1"/>
          </p:cNvPicPr>
          <p:nvPr/>
        </p:nvPicPr>
        <p:blipFill>
          <a:blip r:embed="rId7">
            <a:extLst/>
          </a:blip>
          <a:srcRect l="11737" t="5984" r="13281" b="8887"/>
          <a:stretch>
            <a:fillRect/>
          </a:stretch>
        </p:blipFill>
        <p:spPr>
          <a:xfrm>
            <a:off x="902676" y="2907322"/>
            <a:ext cx="1559170" cy="1770186"/>
          </a:xfrm>
          <a:prstGeom prst="rect">
            <a:avLst/>
          </a:prstGeom>
          <a:ln w="12700">
            <a:miter lim="400000"/>
          </a:ln>
        </p:spPr>
      </p:pic>
      <p:pic>
        <p:nvPicPr>
          <p:cNvPr id="457" name="Afbeelding 6" descr="Afbeelding 6"/>
          <p:cNvPicPr>
            <a:picLocks noChangeAspect="1"/>
          </p:cNvPicPr>
          <p:nvPr/>
        </p:nvPicPr>
        <p:blipFill>
          <a:blip r:embed="rId8">
            <a:extLst/>
          </a:blip>
          <a:srcRect l="6696" t="0" r="62073" b="31134"/>
          <a:stretch>
            <a:fillRect/>
          </a:stretch>
        </p:blipFill>
        <p:spPr>
          <a:xfrm>
            <a:off x="2784211" y="3195323"/>
            <a:ext cx="1524002" cy="1371601"/>
          </a:xfrm>
          <a:prstGeom prst="rect">
            <a:avLst/>
          </a:prstGeom>
          <a:ln w="12700">
            <a:miter lim="400000"/>
          </a:ln>
        </p:spPr>
      </p:pic>
      <p:pic>
        <p:nvPicPr>
          <p:cNvPr id="458" name="Afbeelding 10" descr="Afbeelding 10"/>
          <p:cNvPicPr>
            <a:picLocks noChangeAspect="1"/>
          </p:cNvPicPr>
          <p:nvPr/>
        </p:nvPicPr>
        <p:blipFill>
          <a:blip r:embed="rId9">
            <a:extLst/>
          </a:blip>
          <a:stretch>
            <a:fillRect/>
          </a:stretch>
        </p:blipFill>
        <p:spPr>
          <a:xfrm>
            <a:off x="5980117" y="2755290"/>
            <a:ext cx="1811635" cy="1811635"/>
          </a:xfrm>
          <a:prstGeom prst="rect">
            <a:avLst/>
          </a:prstGeom>
          <a:ln w="12700">
            <a:miter lim="400000"/>
          </a:ln>
        </p:spPr>
      </p:pic>
      <p:sp>
        <p:nvSpPr>
          <p:cNvPr id="459" name="Tekstvak 11"/>
          <p:cNvSpPr txBox="1"/>
          <p:nvPr/>
        </p:nvSpPr>
        <p:spPr>
          <a:xfrm>
            <a:off x="6318909" y="4583148"/>
            <a:ext cx="1206945" cy="44475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b="1" sz="2800">
                <a:solidFill>
                  <a:srgbClr val="C55A11"/>
                </a:solidFill>
              </a:defRPr>
            </a:lvl1pPr>
          </a:lstStyle>
          <a:p>
            <a:pPr/>
            <a:r>
              <a:t>ADVIES</a:t>
            </a:r>
          </a:p>
        </p:txBody>
      </p:sp>
      <p:sp>
        <p:nvSpPr>
          <p:cNvPr id="460" name="Ovaal 12"/>
          <p:cNvSpPr/>
          <p:nvPr/>
        </p:nvSpPr>
        <p:spPr>
          <a:xfrm>
            <a:off x="4196862" y="5234956"/>
            <a:ext cx="5251938" cy="918522"/>
          </a:xfrm>
          <a:prstGeom prst="ellipse">
            <a:avLst/>
          </a:prstGeom>
          <a:ln w="28575">
            <a:solidFill>
              <a:srgbClr val="C55A11"/>
            </a:solidFill>
            <a:miter/>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 name="Titel 1"/>
          <p:cNvSpPr txBox="1"/>
          <p:nvPr>
            <p:ph type="title"/>
          </p:nvPr>
        </p:nvSpPr>
        <p:spPr>
          <a:prstGeom prst="rect">
            <a:avLst/>
          </a:prstGeom>
        </p:spPr>
        <p:txBody>
          <a:bodyPr/>
          <a:lstStyle/>
          <a:p>
            <a:pPr/>
            <a:r>
              <a:t>Landschap Ouderenzorg Oost West Thuis Best</a:t>
            </a:r>
          </a:p>
        </p:txBody>
      </p:sp>
      <p:pic>
        <p:nvPicPr>
          <p:cNvPr id="115" name="Tijdelijke aanduiding voor inhoud 4" descr="Tijdelijke aanduiding voor inhoud 4"/>
          <p:cNvPicPr>
            <a:picLocks noChangeAspect="1"/>
          </p:cNvPicPr>
          <p:nvPr/>
        </p:nvPicPr>
        <p:blipFill>
          <a:blip r:embed="rId3">
            <a:extLst/>
          </a:blip>
          <a:stretch>
            <a:fillRect/>
          </a:stretch>
        </p:blipFill>
        <p:spPr>
          <a:xfrm>
            <a:off x="9629775" y="5909957"/>
            <a:ext cx="2095500" cy="703873"/>
          </a:xfrm>
          <a:prstGeom prst="rect">
            <a:avLst/>
          </a:prstGeom>
          <a:ln w="12700">
            <a:miter lim="400000"/>
          </a:ln>
        </p:spPr>
      </p:pic>
      <p:pic>
        <p:nvPicPr>
          <p:cNvPr id="116" name="Afbeelding 5" descr="Afbeelding 5"/>
          <p:cNvPicPr>
            <a:picLocks noChangeAspect="1"/>
          </p:cNvPicPr>
          <p:nvPr/>
        </p:nvPicPr>
        <p:blipFill>
          <a:blip r:embed="rId4">
            <a:extLst/>
          </a:blip>
          <a:stretch>
            <a:fillRect/>
          </a:stretch>
        </p:blipFill>
        <p:spPr>
          <a:xfrm>
            <a:off x="9629775" y="4945636"/>
            <a:ext cx="2095500" cy="625402"/>
          </a:xfrm>
          <a:prstGeom prst="rect">
            <a:avLst/>
          </a:prstGeom>
          <a:ln w="12700">
            <a:miter lim="400000"/>
          </a:ln>
        </p:spPr>
      </p:pic>
      <p:grpSp>
        <p:nvGrpSpPr>
          <p:cNvPr id="119" name="Ovaal 3"/>
          <p:cNvGrpSpPr/>
          <p:nvPr/>
        </p:nvGrpSpPr>
        <p:grpSpPr>
          <a:xfrm>
            <a:off x="2778892" y="2770970"/>
            <a:ext cx="1759133" cy="923109"/>
            <a:chOff x="0" y="0"/>
            <a:chExt cx="1759131" cy="923107"/>
          </a:xfrm>
        </p:grpSpPr>
        <p:sp>
          <p:nvSpPr>
            <p:cNvPr id="117" name="Ovaal"/>
            <p:cNvSpPr/>
            <p:nvPr/>
          </p:nvSpPr>
          <p:spPr>
            <a:xfrm>
              <a:off x="0" y="0"/>
              <a:ext cx="1759132" cy="923108"/>
            </a:xfrm>
            <a:prstGeom prst="ellipse">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18" name="Huisarts"/>
            <p:cNvSpPr txBox="1"/>
            <p:nvPr/>
          </p:nvSpPr>
          <p:spPr>
            <a:xfrm>
              <a:off x="309688" y="295010"/>
              <a:ext cx="1139756"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Huisarts</a:t>
              </a:r>
            </a:p>
          </p:txBody>
        </p:sp>
      </p:grpSp>
      <p:grpSp>
        <p:nvGrpSpPr>
          <p:cNvPr id="122" name="Ovaal 6"/>
          <p:cNvGrpSpPr/>
          <p:nvPr/>
        </p:nvGrpSpPr>
        <p:grpSpPr>
          <a:xfrm>
            <a:off x="2439493" y="4692436"/>
            <a:ext cx="2051957" cy="923109"/>
            <a:chOff x="0" y="0"/>
            <a:chExt cx="2051955" cy="923107"/>
          </a:xfrm>
        </p:grpSpPr>
        <p:sp>
          <p:nvSpPr>
            <p:cNvPr id="120" name="Ovaal"/>
            <p:cNvSpPr/>
            <p:nvPr/>
          </p:nvSpPr>
          <p:spPr>
            <a:xfrm>
              <a:off x="0" y="0"/>
              <a:ext cx="2051956" cy="923108"/>
            </a:xfrm>
            <a:prstGeom prst="ellipse">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21" name="Casemanager Dementie"/>
            <p:cNvSpPr txBox="1"/>
            <p:nvPr/>
          </p:nvSpPr>
          <p:spPr>
            <a:xfrm>
              <a:off x="352571" y="148960"/>
              <a:ext cx="1346814" cy="6251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Casemanager Dementie</a:t>
              </a:r>
            </a:p>
          </p:txBody>
        </p:sp>
      </p:grpSp>
      <p:grpSp>
        <p:nvGrpSpPr>
          <p:cNvPr id="125" name="Ovaal 7"/>
          <p:cNvGrpSpPr/>
          <p:nvPr/>
        </p:nvGrpSpPr>
        <p:grpSpPr>
          <a:xfrm>
            <a:off x="576756" y="2320192"/>
            <a:ext cx="2010057" cy="1209389"/>
            <a:chOff x="0" y="0"/>
            <a:chExt cx="2010055" cy="1209387"/>
          </a:xfrm>
        </p:grpSpPr>
        <p:sp>
          <p:nvSpPr>
            <p:cNvPr id="123" name="Ovaal"/>
            <p:cNvSpPr/>
            <p:nvPr/>
          </p:nvSpPr>
          <p:spPr>
            <a:xfrm>
              <a:off x="0" y="91343"/>
              <a:ext cx="2010056" cy="1026703"/>
            </a:xfrm>
            <a:prstGeom prst="ellipse">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24" name="Specialist Ouderen- geneeskunde"/>
            <p:cNvSpPr txBox="1"/>
            <p:nvPr/>
          </p:nvSpPr>
          <p:spPr>
            <a:xfrm>
              <a:off x="346435" y="-1"/>
              <a:ext cx="1317185" cy="12093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Specialist Ouderen- geneeskunde</a:t>
              </a:r>
            </a:p>
          </p:txBody>
        </p:sp>
      </p:grpSp>
      <p:grpSp>
        <p:nvGrpSpPr>
          <p:cNvPr id="128" name="Ovaal 8"/>
          <p:cNvGrpSpPr/>
          <p:nvPr/>
        </p:nvGrpSpPr>
        <p:grpSpPr>
          <a:xfrm>
            <a:off x="2912404" y="1642146"/>
            <a:ext cx="2007328" cy="923109"/>
            <a:chOff x="0" y="0"/>
            <a:chExt cx="2007326" cy="923107"/>
          </a:xfrm>
        </p:grpSpPr>
        <p:sp>
          <p:nvSpPr>
            <p:cNvPr id="126" name="Ovaal"/>
            <p:cNvSpPr/>
            <p:nvPr/>
          </p:nvSpPr>
          <p:spPr>
            <a:xfrm>
              <a:off x="-1" y="0"/>
              <a:ext cx="2007328" cy="923108"/>
            </a:xfrm>
            <a:prstGeom prst="ellipse">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27" name="POH-Ouderenzorg"/>
            <p:cNvSpPr txBox="1"/>
            <p:nvPr/>
          </p:nvSpPr>
          <p:spPr>
            <a:xfrm>
              <a:off x="346036" y="148960"/>
              <a:ext cx="1315254" cy="6251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POH-Ouderenzorg</a:t>
              </a:r>
            </a:p>
          </p:txBody>
        </p:sp>
      </p:grpSp>
      <p:grpSp>
        <p:nvGrpSpPr>
          <p:cNvPr id="131" name="Ovaal 9"/>
          <p:cNvGrpSpPr/>
          <p:nvPr/>
        </p:nvGrpSpPr>
        <p:grpSpPr>
          <a:xfrm>
            <a:off x="431070" y="3650155"/>
            <a:ext cx="1846217" cy="923109"/>
            <a:chOff x="0" y="0"/>
            <a:chExt cx="1846215" cy="923107"/>
          </a:xfrm>
        </p:grpSpPr>
        <p:sp>
          <p:nvSpPr>
            <p:cNvPr id="129" name="Ovaal"/>
            <p:cNvSpPr/>
            <p:nvPr/>
          </p:nvSpPr>
          <p:spPr>
            <a:xfrm>
              <a:off x="0" y="0"/>
              <a:ext cx="1846216" cy="923108"/>
            </a:xfrm>
            <a:prstGeom prst="ellipse">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30" name="Geriater"/>
            <p:cNvSpPr txBox="1"/>
            <p:nvPr/>
          </p:nvSpPr>
          <p:spPr>
            <a:xfrm>
              <a:off x="322441" y="295010"/>
              <a:ext cx="1201334"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Geriater</a:t>
              </a:r>
            </a:p>
          </p:txBody>
        </p:sp>
      </p:grpSp>
      <p:grpSp>
        <p:nvGrpSpPr>
          <p:cNvPr id="134" name="Ovaal 10"/>
          <p:cNvGrpSpPr/>
          <p:nvPr/>
        </p:nvGrpSpPr>
        <p:grpSpPr>
          <a:xfrm>
            <a:off x="854775" y="1405442"/>
            <a:ext cx="1832886" cy="923109"/>
            <a:chOff x="0" y="0"/>
            <a:chExt cx="1832884" cy="923107"/>
          </a:xfrm>
        </p:grpSpPr>
        <p:sp>
          <p:nvSpPr>
            <p:cNvPr id="132" name="Ovaal"/>
            <p:cNvSpPr/>
            <p:nvPr/>
          </p:nvSpPr>
          <p:spPr>
            <a:xfrm>
              <a:off x="-1" y="0"/>
              <a:ext cx="1832886" cy="923108"/>
            </a:xfrm>
            <a:prstGeom prst="ellipse">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33" name="Thuiszorg"/>
            <p:cNvSpPr txBox="1"/>
            <p:nvPr/>
          </p:nvSpPr>
          <p:spPr>
            <a:xfrm>
              <a:off x="320490" y="295010"/>
              <a:ext cx="1191904"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Thuiszorg</a:t>
              </a:r>
            </a:p>
          </p:txBody>
        </p:sp>
      </p:grpSp>
      <p:grpSp>
        <p:nvGrpSpPr>
          <p:cNvPr id="137" name="Ovaal 11"/>
          <p:cNvGrpSpPr/>
          <p:nvPr/>
        </p:nvGrpSpPr>
        <p:grpSpPr>
          <a:xfrm>
            <a:off x="377867" y="4785183"/>
            <a:ext cx="1883232" cy="953733"/>
            <a:chOff x="0" y="0"/>
            <a:chExt cx="1883230" cy="953731"/>
          </a:xfrm>
        </p:grpSpPr>
        <p:sp>
          <p:nvSpPr>
            <p:cNvPr id="135" name="Ovaal"/>
            <p:cNvSpPr/>
            <p:nvPr/>
          </p:nvSpPr>
          <p:spPr>
            <a:xfrm>
              <a:off x="-1" y="0"/>
              <a:ext cx="1883232" cy="953732"/>
            </a:xfrm>
            <a:prstGeom prst="ellipse">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36" name="Paramedici"/>
            <p:cNvSpPr txBox="1"/>
            <p:nvPr/>
          </p:nvSpPr>
          <p:spPr>
            <a:xfrm>
              <a:off x="327863" y="310322"/>
              <a:ext cx="1227505"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Paramedici</a:t>
              </a:r>
            </a:p>
          </p:txBody>
        </p:sp>
      </p:grpSp>
      <p:grpSp>
        <p:nvGrpSpPr>
          <p:cNvPr id="140" name="Ovaal 12"/>
          <p:cNvGrpSpPr/>
          <p:nvPr/>
        </p:nvGrpSpPr>
        <p:grpSpPr>
          <a:xfrm>
            <a:off x="7949328" y="5005130"/>
            <a:ext cx="1597411" cy="698669"/>
            <a:chOff x="0" y="0"/>
            <a:chExt cx="1597410" cy="698668"/>
          </a:xfrm>
        </p:grpSpPr>
        <p:sp>
          <p:nvSpPr>
            <p:cNvPr id="138" name="Ovaal"/>
            <p:cNvSpPr/>
            <p:nvPr/>
          </p:nvSpPr>
          <p:spPr>
            <a:xfrm>
              <a:off x="-1" y="-1"/>
              <a:ext cx="1597412" cy="698670"/>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39" name="WMO-loket"/>
            <p:cNvSpPr txBox="1"/>
            <p:nvPr/>
          </p:nvSpPr>
          <p:spPr>
            <a:xfrm>
              <a:off x="286005" y="36740"/>
              <a:ext cx="1025401" cy="6251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WMO-loket</a:t>
              </a:r>
            </a:p>
          </p:txBody>
        </p:sp>
      </p:grpSp>
      <p:grpSp>
        <p:nvGrpSpPr>
          <p:cNvPr id="143" name="Ovaal 13"/>
          <p:cNvGrpSpPr/>
          <p:nvPr/>
        </p:nvGrpSpPr>
        <p:grpSpPr>
          <a:xfrm>
            <a:off x="6966715" y="3189796"/>
            <a:ext cx="1370295" cy="711971"/>
            <a:chOff x="0" y="0"/>
            <a:chExt cx="1370293" cy="711970"/>
          </a:xfrm>
        </p:grpSpPr>
        <p:sp>
          <p:nvSpPr>
            <p:cNvPr id="141" name="Ovaal"/>
            <p:cNvSpPr/>
            <p:nvPr/>
          </p:nvSpPr>
          <p:spPr>
            <a:xfrm>
              <a:off x="0" y="-1"/>
              <a:ext cx="1370294" cy="711972"/>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42" name="ELV"/>
            <p:cNvSpPr txBox="1"/>
            <p:nvPr/>
          </p:nvSpPr>
          <p:spPr>
            <a:xfrm>
              <a:off x="252745" y="189440"/>
              <a:ext cx="864804" cy="333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ELV</a:t>
              </a:r>
            </a:p>
          </p:txBody>
        </p:sp>
      </p:grpSp>
      <p:grpSp>
        <p:nvGrpSpPr>
          <p:cNvPr id="146" name="Ovaal 14"/>
          <p:cNvGrpSpPr/>
          <p:nvPr/>
        </p:nvGrpSpPr>
        <p:grpSpPr>
          <a:xfrm>
            <a:off x="8523420" y="1380211"/>
            <a:ext cx="1605319" cy="854350"/>
            <a:chOff x="0" y="0"/>
            <a:chExt cx="1605318" cy="854349"/>
          </a:xfrm>
        </p:grpSpPr>
        <p:sp>
          <p:nvSpPr>
            <p:cNvPr id="144" name="Ovaal"/>
            <p:cNvSpPr/>
            <p:nvPr/>
          </p:nvSpPr>
          <p:spPr>
            <a:xfrm>
              <a:off x="-1" y="0"/>
              <a:ext cx="1605320" cy="854350"/>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45" name="Sociaal Domein"/>
            <p:cNvSpPr txBox="1"/>
            <p:nvPr/>
          </p:nvSpPr>
          <p:spPr>
            <a:xfrm>
              <a:off x="287162" y="114580"/>
              <a:ext cx="1030993" cy="62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Sociaal Domein</a:t>
              </a:r>
            </a:p>
          </p:txBody>
        </p:sp>
      </p:grpSp>
      <p:grpSp>
        <p:nvGrpSpPr>
          <p:cNvPr id="149" name="Ovaal 15"/>
          <p:cNvGrpSpPr/>
          <p:nvPr/>
        </p:nvGrpSpPr>
        <p:grpSpPr>
          <a:xfrm>
            <a:off x="9402987" y="4213423"/>
            <a:ext cx="1461481" cy="742701"/>
            <a:chOff x="0" y="0"/>
            <a:chExt cx="1461479" cy="742700"/>
          </a:xfrm>
        </p:grpSpPr>
        <p:sp>
          <p:nvSpPr>
            <p:cNvPr id="147" name="Ovaal"/>
            <p:cNvSpPr/>
            <p:nvPr/>
          </p:nvSpPr>
          <p:spPr>
            <a:xfrm>
              <a:off x="0" y="-1"/>
              <a:ext cx="1461480" cy="742702"/>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48" name="VVT’s"/>
            <p:cNvSpPr txBox="1"/>
            <p:nvPr/>
          </p:nvSpPr>
          <p:spPr>
            <a:xfrm>
              <a:off x="266098" y="204806"/>
              <a:ext cx="929284"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VVT’s</a:t>
              </a:r>
            </a:p>
          </p:txBody>
        </p:sp>
      </p:grpSp>
      <p:grpSp>
        <p:nvGrpSpPr>
          <p:cNvPr id="152" name="Ovaal 16"/>
          <p:cNvGrpSpPr/>
          <p:nvPr/>
        </p:nvGrpSpPr>
        <p:grpSpPr>
          <a:xfrm>
            <a:off x="7015491" y="4106700"/>
            <a:ext cx="2004649" cy="770849"/>
            <a:chOff x="0" y="0"/>
            <a:chExt cx="2004647" cy="770848"/>
          </a:xfrm>
        </p:grpSpPr>
        <p:sp>
          <p:nvSpPr>
            <p:cNvPr id="150" name="Ovaal"/>
            <p:cNvSpPr/>
            <p:nvPr/>
          </p:nvSpPr>
          <p:spPr>
            <a:xfrm>
              <a:off x="0" y="-1"/>
              <a:ext cx="2004648" cy="770850"/>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51" name="PlusPunt…"/>
            <p:cNvSpPr txBox="1"/>
            <p:nvPr/>
          </p:nvSpPr>
          <p:spPr>
            <a:xfrm>
              <a:off x="345643" y="72829"/>
              <a:ext cx="1313362" cy="62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t>PlusPunt</a:t>
              </a:r>
            </a:p>
            <a:p>
              <a:pPr algn="ctr">
                <a:defRPr>
                  <a:solidFill>
                    <a:srgbClr val="FFFFFF"/>
                  </a:solidFill>
                </a:defRPr>
              </a:pPr>
              <a:r>
                <a:t>Ouderenzorg</a:t>
              </a:r>
            </a:p>
          </p:txBody>
        </p:sp>
      </p:grpSp>
      <p:grpSp>
        <p:nvGrpSpPr>
          <p:cNvPr id="155" name="Ovaal 17"/>
          <p:cNvGrpSpPr/>
          <p:nvPr/>
        </p:nvGrpSpPr>
        <p:grpSpPr>
          <a:xfrm>
            <a:off x="8459190" y="3327851"/>
            <a:ext cx="2175099" cy="762667"/>
            <a:chOff x="0" y="0"/>
            <a:chExt cx="2175098" cy="762665"/>
          </a:xfrm>
        </p:grpSpPr>
        <p:sp>
          <p:nvSpPr>
            <p:cNvPr id="153" name="Ovaal"/>
            <p:cNvSpPr/>
            <p:nvPr/>
          </p:nvSpPr>
          <p:spPr>
            <a:xfrm>
              <a:off x="-1" y="0"/>
              <a:ext cx="2175100" cy="762666"/>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54" name="Semi Acute Unit Geriatrie"/>
            <p:cNvSpPr txBox="1"/>
            <p:nvPr/>
          </p:nvSpPr>
          <p:spPr>
            <a:xfrm>
              <a:off x="370605" y="68738"/>
              <a:ext cx="1433887" cy="62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Semi Acute Unit Geriatrie</a:t>
              </a:r>
            </a:p>
          </p:txBody>
        </p:sp>
      </p:grpSp>
      <p:grpSp>
        <p:nvGrpSpPr>
          <p:cNvPr id="158" name="Ovaal 18"/>
          <p:cNvGrpSpPr/>
          <p:nvPr/>
        </p:nvGrpSpPr>
        <p:grpSpPr>
          <a:xfrm>
            <a:off x="10030607" y="2680735"/>
            <a:ext cx="2035303" cy="673455"/>
            <a:chOff x="0" y="0"/>
            <a:chExt cx="2035302" cy="673453"/>
          </a:xfrm>
        </p:grpSpPr>
        <p:sp>
          <p:nvSpPr>
            <p:cNvPr id="156" name="Ovaal"/>
            <p:cNvSpPr/>
            <p:nvPr/>
          </p:nvSpPr>
          <p:spPr>
            <a:xfrm>
              <a:off x="-1" y="0"/>
              <a:ext cx="2035304" cy="673454"/>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57" name="Anders Beter Centrum"/>
            <p:cNvSpPr txBox="1"/>
            <p:nvPr/>
          </p:nvSpPr>
          <p:spPr>
            <a:xfrm>
              <a:off x="350132" y="24132"/>
              <a:ext cx="1335037" cy="62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Anders Beter Centrum</a:t>
              </a:r>
            </a:p>
          </p:txBody>
        </p:sp>
      </p:grpSp>
      <p:grpSp>
        <p:nvGrpSpPr>
          <p:cNvPr id="161" name="Ovaal 19"/>
          <p:cNvGrpSpPr/>
          <p:nvPr/>
        </p:nvGrpSpPr>
        <p:grpSpPr>
          <a:xfrm>
            <a:off x="7056781" y="1350239"/>
            <a:ext cx="1339647" cy="590473"/>
            <a:chOff x="0" y="0"/>
            <a:chExt cx="1339646" cy="590472"/>
          </a:xfrm>
        </p:grpSpPr>
        <p:sp>
          <p:nvSpPr>
            <p:cNvPr id="159" name="Ovaal"/>
            <p:cNvSpPr/>
            <p:nvPr/>
          </p:nvSpPr>
          <p:spPr>
            <a:xfrm>
              <a:off x="-1" y="-1"/>
              <a:ext cx="1339648" cy="590474"/>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C00000"/>
                  </a:solidFill>
                </a:defRPr>
              </a:pPr>
            </a:p>
          </p:txBody>
        </p:sp>
        <p:sp>
          <p:nvSpPr>
            <p:cNvPr id="160" name="ACP"/>
            <p:cNvSpPr txBox="1"/>
            <p:nvPr/>
          </p:nvSpPr>
          <p:spPr>
            <a:xfrm>
              <a:off x="248255" y="128692"/>
              <a:ext cx="843135"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C00000"/>
                  </a:solidFill>
                </a:defRPr>
              </a:lvl1pPr>
            </a:lstStyle>
            <a:p>
              <a:pPr/>
              <a:r>
                <a:t>ACP</a:t>
              </a:r>
            </a:p>
          </p:txBody>
        </p:sp>
      </p:grpSp>
      <p:grpSp>
        <p:nvGrpSpPr>
          <p:cNvPr id="164" name="Ovaal 20"/>
          <p:cNvGrpSpPr/>
          <p:nvPr/>
        </p:nvGrpSpPr>
        <p:grpSpPr>
          <a:xfrm>
            <a:off x="6587884" y="2166219"/>
            <a:ext cx="1447443" cy="798071"/>
            <a:chOff x="0" y="0"/>
            <a:chExt cx="1447441" cy="798069"/>
          </a:xfrm>
        </p:grpSpPr>
        <p:sp>
          <p:nvSpPr>
            <p:cNvPr id="162" name="Ovaal"/>
            <p:cNvSpPr/>
            <p:nvPr/>
          </p:nvSpPr>
          <p:spPr>
            <a:xfrm>
              <a:off x="0" y="0"/>
              <a:ext cx="1447442" cy="798070"/>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C00000"/>
                  </a:solidFill>
                </a:defRPr>
              </a:pPr>
            </a:p>
          </p:txBody>
        </p:sp>
        <p:sp>
          <p:nvSpPr>
            <p:cNvPr id="163" name="MDO"/>
            <p:cNvSpPr txBox="1"/>
            <p:nvPr/>
          </p:nvSpPr>
          <p:spPr>
            <a:xfrm>
              <a:off x="264042" y="232490"/>
              <a:ext cx="919358" cy="333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C00000"/>
                  </a:solidFill>
                </a:defRPr>
              </a:lvl1pPr>
            </a:lstStyle>
            <a:p>
              <a:pPr/>
              <a:r>
                <a:t>MDO</a:t>
              </a:r>
            </a:p>
          </p:txBody>
        </p:sp>
      </p:grpSp>
      <p:grpSp>
        <p:nvGrpSpPr>
          <p:cNvPr id="167" name="Ovaal 21"/>
          <p:cNvGrpSpPr/>
          <p:nvPr/>
        </p:nvGrpSpPr>
        <p:grpSpPr>
          <a:xfrm>
            <a:off x="5652992" y="5615735"/>
            <a:ext cx="2094091" cy="815787"/>
            <a:chOff x="0" y="0"/>
            <a:chExt cx="2094090" cy="815786"/>
          </a:xfrm>
        </p:grpSpPr>
        <p:sp>
          <p:nvSpPr>
            <p:cNvPr id="165" name="Ovaal"/>
            <p:cNvSpPr/>
            <p:nvPr/>
          </p:nvSpPr>
          <p:spPr>
            <a:xfrm>
              <a:off x="-1" y="-1"/>
              <a:ext cx="2094092" cy="815788"/>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C00000"/>
                  </a:solidFill>
                </a:defRPr>
              </a:pPr>
            </a:p>
          </p:txBody>
        </p:sp>
        <p:sp>
          <p:nvSpPr>
            <p:cNvPr id="166" name="Transmurale Ouderenzorg"/>
            <p:cNvSpPr txBox="1"/>
            <p:nvPr/>
          </p:nvSpPr>
          <p:spPr>
            <a:xfrm>
              <a:off x="358741" y="95298"/>
              <a:ext cx="1376608" cy="62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C00000"/>
                  </a:solidFill>
                </a:defRPr>
              </a:lvl1pPr>
            </a:lstStyle>
            <a:p>
              <a:pPr/>
              <a:r>
                <a:t>Transmurale Ouderenzorg</a:t>
              </a:r>
            </a:p>
          </p:txBody>
        </p:sp>
      </p:grpSp>
      <p:grpSp>
        <p:nvGrpSpPr>
          <p:cNvPr id="170" name="Ovaal 22"/>
          <p:cNvGrpSpPr/>
          <p:nvPr/>
        </p:nvGrpSpPr>
        <p:grpSpPr>
          <a:xfrm>
            <a:off x="10641690" y="3709184"/>
            <a:ext cx="1424219" cy="660323"/>
            <a:chOff x="0" y="0"/>
            <a:chExt cx="1424218" cy="660322"/>
          </a:xfrm>
        </p:grpSpPr>
        <p:sp>
          <p:nvSpPr>
            <p:cNvPr id="168" name="Ovaal"/>
            <p:cNvSpPr/>
            <p:nvPr/>
          </p:nvSpPr>
          <p:spPr>
            <a:xfrm>
              <a:off x="-1" y="-1"/>
              <a:ext cx="1424220" cy="660324"/>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69" name="GRZ"/>
            <p:cNvSpPr txBox="1"/>
            <p:nvPr/>
          </p:nvSpPr>
          <p:spPr>
            <a:xfrm>
              <a:off x="260642" y="163617"/>
              <a:ext cx="902935"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GRZ</a:t>
              </a:r>
            </a:p>
          </p:txBody>
        </p:sp>
      </p:grpSp>
      <p:grpSp>
        <p:nvGrpSpPr>
          <p:cNvPr id="173" name="Ovaal 23"/>
          <p:cNvGrpSpPr/>
          <p:nvPr/>
        </p:nvGrpSpPr>
        <p:grpSpPr>
          <a:xfrm>
            <a:off x="4669652" y="4856796"/>
            <a:ext cx="2033267" cy="691101"/>
            <a:chOff x="0" y="0"/>
            <a:chExt cx="2033266" cy="691100"/>
          </a:xfrm>
        </p:grpSpPr>
        <p:sp>
          <p:nvSpPr>
            <p:cNvPr id="171" name="Ovaal"/>
            <p:cNvSpPr/>
            <p:nvPr/>
          </p:nvSpPr>
          <p:spPr>
            <a:xfrm>
              <a:off x="-1" y="-1"/>
              <a:ext cx="2033268" cy="691102"/>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C00000"/>
                  </a:solidFill>
                </a:defRPr>
              </a:pPr>
            </a:p>
          </p:txBody>
        </p:sp>
        <p:sp>
          <p:nvSpPr>
            <p:cNvPr id="172" name="Zorgleefplan"/>
            <p:cNvSpPr txBox="1"/>
            <p:nvPr/>
          </p:nvSpPr>
          <p:spPr>
            <a:xfrm>
              <a:off x="349834" y="179005"/>
              <a:ext cx="1333597" cy="333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C00000"/>
                  </a:solidFill>
                </a:defRPr>
              </a:lvl1pPr>
            </a:lstStyle>
            <a:p>
              <a:pPr/>
              <a:r>
                <a:t>Zorgleefplan</a:t>
              </a:r>
            </a:p>
          </p:txBody>
        </p:sp>
      </p:grpSp>
      <p:grpSp>
        <p:nvGrpSpPr>
          <p:cNvPr id="176" name="Ovaal 24"/>
          <p:cNvGrpSpPr/>
          <p:nvPr/>
        </p:nvGrpSpPr>
        <p:grpSpPr>
          <a:xfrm>
            <a:off x="1645197" y="5734718"/>
            <a:ext cx="1883231" cy="767155"/>
            <a:chOff x="0" y="0"/>
            <a:chExt cx="1883230" cy="767153"/>
          </a:xfrm>
        </p:grpSpPr>
        <p:sp>
          <p:nvSpPr>
            <p:cNvPr id="174" name="Ovaal"/>
            <p:cNvSpPr/>
            <p:nvPr/>
          </p:nvSpPr>
          <p:spPr>
            <a:xfrm>
              <a:off x="-1" y="0"/>
              <a:ext cx="1883232" cy="767154"/>
            </a:xfrm>
            <a:prstGeom prst="ellipse">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75" name="Apotheker"/>
            <p:cNvSpPr txBox="1"/>
            <p:nvPr/>
          </p:nvSpPr>
          <p:spPr>
            <a:xfrm>
              <a:off x="327863" y="217033"/>
              <a:ext cx="1227505"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Apotheker</a:t>
              </a:r>
            </a:p>
          </p:txBody>
        </p:sp>
      </p:grpSp>
      <p:pic>
        <p:nvPicPr>
          <p:cNvPr id="177" name="Tijdelijke aanduiding voor inhoud 25" descr="Tijdelijke aanduiding voor inhoud 25"/>
          <p:cNvPicPr>
            <a:picLocks noChangeAspect="1"/>
          </p:cNvPicPr>
          <p:nvPr/>
        </p:nvPicPr>
        <p:blipFill>
          <a:blip r:embed="rId5">
            <a:extLst/>
          </a:blip>
          <a:srcRect l="31083" t="0" r="29421" b="20443"/>
          <a:stretch>
            <a:fillRect/>
          </a:stretch>
        </p:blipFill>
        <p:spPr>
          <a:xfrm>
            <a:off x="5410198" y="3311480"/>
            <a:ext cx="1106179" cy="1261785"/>
          </a:xfrm>
          <a:prstGeom prst="rect">
            <a:avLst/>
          </a:prstGeom>
          <a:ln w="12700">
            <a:miter lim="400000"/>
          </a:ln>
          <a:effectLst>
            <a:outerShdw sx="100000" sy="100000" kx="0" ky="0" algn="b" rotWithShape="0" blurRad="292100" dist="139700" dir="2700000">
              <a:srgbClr val="333333">
                <a:alpha val="64999"/>
              </a:srgbClr>
            </a:outerShdw>
          </a:effectLst>
        </p:spPr>
      </p:pic>
      <p:grpSp>
        <p:nvGrpSpPr>
          <p:cNvPr id="180" name="Ovaal 26"/>
          <p:cNvGrpSpPr/>
          <p:nvPr/>
        </p:nvGrpSpPr>
        <p:grpSpPr>
          <a:xfrm>
            <a:off x="5051993" y="1426871"/>
            <a:ext cx="1850513" cy="691101"/>
            <a:chOff x="0" y="0"/>
            <a:chExt cx="1850512" cy="691100"/>
          </a:xfrm>
        </p:grpSpPr>
        <p:sp>
          <p:nvSpPr>
            <p:cNvPr id="178" name="Ovaal"/>
            <p:cNvSpPr/>
            <p:nvPr/>
          </p:nvSpPr>
          <p:spPr>
            <a:xfrm>
              <a:off x="-1" y="-1"/>
              <a:ext cx="1850514" cy="691102"/>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C00000"/>
                  </a:solidFill>
                </a:defRPr>
              </a:pPr>
            </a:p>
          </p:txBody>
        </p:sp>
        <p:sp>
          <p:nvSpPr>
            <p:cNvPr id="179" name="Casefinding"/>
            <p:cNvSpPr txBox="1"/>
            <p:nvPr/>
          </p:nvSpPr>
          <p:spPr>
            <a:xfrm>
              <a:off x="323071" y="179005"/>
              <a:ext cx="1204370" cy="333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C00000"/>
                  </a:solidFill>
                </a:defRPr>
              </a:lvl1pPr>
            </a:lstStyle>
            <a:p>
              <a:pPr/>
              <a:r>
                <a:t>Casefinding</a:t>
              </a:r>
            </a:p>
          </p:txBody>
        </p:sp>
      </p:grpSp>
      <p:grpSp>
        <p:nvGrpSpPr>
          <p:cNvPr id="183" name="Ovaal 27"/>
          <p:cNvGrpSpPr/>
          <p:nvPr/>
        </p:nvGrpSpPr>
        <p:grpSpPr>
          <a:xfrm>
            <a:off x="8074794" y="2431137"/>
            <a:ext cx="1859945" cy="832411"/>
            <a:chOff x="0" y="0"/>
            <a:chExt cx="1859944" cy="832410"/>
          </a:xfrm>
        </p:grpSpPr>
        <p:sp>
          <p:nvSpPr>
            <p:cNvPr id="181" name="Ovaal"/>
            <p:cNvSpPr/>
            <p:nvPr/>
          </p:nvSpPr>
          <p:spPr>
            <a:xfrm>
              <a:off x="-1" y="-1"/>
              <a:ext cx="1859946" cy="832412"/>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82" name="Ziekenhuis"/>
            <p:cNvSpPr txBox="1"/>
            <p:nvPr/>
          </p:nvSpPr>
          <p:spPr>
            <a:xfrm>
              <a:off x="324451" y="249660"/>
              <a:ext cx="1211042" cy="333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Ziekenhuis</a:t>
              </a:r>
            </a:p>
          </p:txBody>
        </p:sp>
      </p:grpSp>
      <p:grpSp>
        <p:nvGrpSpPr>
          <p:cNvPr id="186" name="Ovaal 28"/>
          <p:cNvGrpSpPr/>
          <p:nvPr/>
        </p:nvGrpSpPr>
        <p:grpSpPr>
          <a:xfrm>
            <a:off x="7955785" y="5873967"/>
            <a:ext cx="1370295" cy="711971"/>
            <a:chOff x="0" y="0"/>
            <a:chExt cx="1370293" cy="711970"/>
          </a:xfrm>
        </p:grpSpPr>
        <p:sp>
          <p:nvSpPr>
            <p:cNvPr id="184" name="Ovaal"/>
            <p:cNvSpPr/>
            <p:nvPr/>
          </p:nvSpPr>
          <p:spPr>
            <a:xfrm>
              <a:off x="0" y="-1"/>
              <a:ext cx="1370294" cy="711972"/>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85" name="GGZ"/>
            <p:cNvSpPr txBox="1"/>
            <p:nvPr/>
          </p:nvSpPr>
          <p:spPr>
            <a:xfrm>
              <a:off x="252745" y="189440"/>
              <a:ext cx="864804" cy="333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GGZ</a:t>
              </a:r>
            </a:p>
          </p:txBody>
        </p:sp>
      </p:grpSp>
      <p:grpSp>
        <p:nvGrpSpPr>
          <p:cNvPr id="189" name="Ovaal 29"/>
          <p:cNvGrpSpPr/>
          <p:nvPr/>
        </p:nvGrpSpPr>
        <p:grpSpPr>
          <a:xfrm>
            <a:off x="4763194" y="2310263"/>
            <a:ext cx="1692429" cy="798071"/>
            <a:chOff x="0" y="0"/>
            <a:chExt cx="1692428" cy="798069"/>
          </a:xfrm>
        </p:grpSpPr>
        <p:sp>
          <p:nvSpPr>
            <p:cNvPr id="187" name="Ovaal"/>
            <p:cNvSpPr/>
            <p:nvPr/>
          </p:nvSpPr>
          <p:spPr>
            <a:xfrm>
              <a:off x="-1" y="0"/>
              <a:ext cx="1692430" cy="798070"/>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C00000"/>
                  </a:solidFill>
                </a:defRPr>
              </a:pPr>
            </a:p>
          </p:txBody>
        </p:sp>
        <p:sp>
          <p:nvSpPr>
            <p:cNvPr id="188" name="Proactieve Zorg"/>
            <p:cNvSpPr txBox="1"/>
            <p:nvPr/>
          </p:nvSpPr>
          <p:spPr>
            <a:xfrm>
              <a:off x="299919" y="86440"/>
              <a:ext cx="1092590" cy="62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C00000"/>
                  </a:solidFill>
                </a:defRPr>
              </a:lvl1pPr>
            </a:lstStyle>
            <a:p>
              <a:pPr/>
              <a:r>
                <a:t>Proactieve Zorg</a:t>
              </a:r>
            </a:p>
          </p:txBody>
        </p:sp>
      </p:grpSp>
      <p:grpSp>
        <p:nvGrpSpPr>
          <p:cNvPr id="192" name="Ovaal 30"/>
          <p:cNvGrpSpPr/>
          <p:nvPr/>
        </p:nvGrpSpPr>
        <p:grpSpPr>
          <a:xfrm>
            <a:off x="2452586" y="3888113"/>
            <a:ext cx="2645039" cy="691101"/>
            <a:chOff x="0" y="0"/>
            <a:chExt cx="2645037" cy="691100"/>
          </a:xfrm>
        </p:grpSpPr>
        <p:sp>
          <p:nvSpPr>
            <p:cNvPr id="190" name="Ovaal"/>
            <p:cNvSpPr/>
            <p:nvPr/>
          </p:nvSpPr>
          <p:spPr>
            <a:xfrm>
              <a:off x="0" y="-1"/>
              <a:ext cx="2645038" cy="691102"/>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C00000"/>
                  </a:solidFill>
                </a:defRPr>
              </a:pPr>
            </a:p>
          </p:txBody>
        </p:sp>
        <p:sp>
          <p:nvSpPr>
            <p:cNvPr id="191" name="Casemanagement"/>
            <p:cNvSpPr txBox="1"/>
            <p:nvPr/>
          </p:nvSpPr>
          <p:spPr>
            <a:xfrm>
              <a:off x="439427" y="179005"/>
              <a:ext cx="1766185" cy="333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C00000"/>
                  </a:solidFill>
                </a:defRPr>
              </a:lvl1pPr>
            </a:lstStyle>
            <a:p>
              <a:pPr/>
              <a:r>
                <a:t>Casemanagement</a:t>
              </a:r>
            </a:p>
          </p:txBody>
        </p:sp>
      </p:grpSp>
      <p:grpSp>
        <p:nvGrpSpPr>
          <p:cNvPr id="195" name="Ovaal 31"/>
          <p:cNvGrpSpPr/>
          <p:nvPr/>
        </p:nvGrpSpPr>
        <p:grpSpPr>
          <a:xfrm>
            <a:off x="10272766" y="1536590"/>
            <a:ext cx="1759132" cy="923109"/>
            <a:chOff x="0" y="0"/>
            <a:chExt cx="1759131" cy="923107"/>
          </a:xfrm>
        </p:grpSpPr>
        <p:sp>
          <p:nvSpPr>
            <p:cNvPr id="193" name="Ovaal"/>
            <p:cNvSpPr/>
            <p:nvPr/>
          </p:nvSpPr>
          <p:spPr>
            <a:xfrm>
              <a:off x="0" y="0"/>
              <a:ext cx="1759132" cy="923108"/>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194" name="Team Highcare"/>
            <p:cNvSpPr txBox="1"/>
            <p:nvPr/>
          </p:nvSpPr>
          <p:spPr>
            <a:xfrm>
              <a:off x="309688" y="148960"/>
              <a:ext cx="1139756" cy="6251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Team Highcare</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34"/>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119"/>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3" fill="hold">
                                  <p:stCondLst>
                                    <p:cond delay="0"/>
                                  </p:stCondLst>
                                  <p:iterate type="el" backwards="0">
                                    <p:tmAbs val="0"/>
                                  </p:iterate>
                                  <p:childTnLst>
                                    <p:set>
                                      <p:cBhvr>
                                        <p:cTn id="12" fill="hold"/>
                                        <p:tgtEl>
                                          <p:spTgt spid="125"/>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4" fill="hold">
                                  <p:stCondLst>
                                    <p:cond delay="0"/>
                                  </p:stCondLst>
                                  <p:iterate type="el" backwards="0">
                                    <p:tmAbs val="0"/>
                                  </p:iterate>
                                  <p:childTnLst>
                                    <p:set>
                                      <p:cBhvr>
                                        <p:cTn id="15" fill="hold"/>
                                        <p:tgtEl>
                                          <p:spTgt spid="131"/>
                                        </p:tgtEl>
                                        <p:attrNameLst>
                                          <p:attrName>style.visibility</p:attrName>
                                        </p:attrNameLst>
                                      </p:cBhvr>
                                      <p:to>
                                        <p:strVal val="visible"/>
                                      </p:to>
                                    </p:set>
                                  </p:childTnLst>
                                </p:cTn>
                              </p:par>
                            </p:childTnLst>
                          </p:cTn>
                        </p:par>
                        <p:par>
                          <p:cTn id="16" fill="hold">
                            <p:stCondLst>
                              <p:cond delay="0"/>
                            </p:stCondLst>
                            <p:childTnLst>
                              <p:par>
                                <p:cTn id="17" presetClass="entr" nodeType="afterEffect" presetSubtype="0" presetID="1" grpId="5" fill="hold">
                                  <p:stCondLst>
                                    <p:cond delay="0"/>
                                  </p:stCondLst>
                                  <p:iterate type="el" backwards="0">
                                    <p:tmAbs val="0"/>
                                  </p:iterate>
                                  <p:childTnLst>
                                    <p:set>
                                      <p:cBhvr>
                                        <p:cTn id="18" fill="hold"/>
                                        <p:tgtEl>
                                          <p:spTgt spid="122"/>
                                        </p:tgtEl>
                                        <p:attrNameLst>
                                          <p:attrName>style.visibility</p:attrName>
                                        </p:attrNameLst>
                                      </p:cBhvr>
                                      <p:to>
                                        <p:strVal val="visible"/>
                                      </p:to>
                                    </p:set>
                                  </p:childTnLst>
                                </p:cTn>
                              </p:par>
                            </p:childTnLst>
                          </p:cTn>
                        </p:par>
                        <p:par>
                          <p:cTn id="19" fill="hold">
                            <p:stCondLst>
                              <p:cond delay="0"/>
                            </p:stCondLst>
                            <p:childTnLst>
                              <p:par>
                                <p:cTn id="20" presetClass="entr" nodeType="afterEffect" presetSubtype="0" presetID="1" grpId="6" fill="hold">
                                  <p:stCondLst>
                                    <p:cond delay="0"/>
                                  </p:stCondLst>
                                  <p:iterate type="el" backwards="0">
                                    <p:tmAbs val="0"/>
                                  </p:iterate>
                                  <p:childTnLst>
                                    <p:set>
                                      <p:cBhvr>
                                        <p:cTn id="21" fill="hold"/>
                                        <p:tgtEl>
                                          <p:spTgt spid="137"/>
                                        </p:tgtEl>
                                        <p:attrNameLst>
                                          <p:attrName>style.visibility</p:attrName>
                                        </p:attrNameLst>
                                      </p:cBhvr>
                                      <p:to>
                                        <p:strVal val="visible"/>
                                      </p:to>
                                    </p:set>
                                  </p:childTnLst>
                                </p:cTn>
                              </p:par>
                            </p:childTnLst>
                          </p:cTn>
                        </p:par>
                        <p:par>
                          <p:cTn id="22" fill="hold">
                            <p:stCondLst>
                              <p:cond delay="0"/>
                            </p:stCondLst>
                            <p:childTnLst>
                              <p:par>
                                <p:cTn id="23" presetClass="entr" nodeType="afterEffect" presetSubtype="0" presetID="1" grpId="7" fill="hold">
                                  <p:stCondLst>
                                    <p:cond delay="0"/>
                                  </p:stCondLst>
                                  <p:iterate type="el" backwards="0">
                                    <p:tmAbs val="0"/>
                                  </p:iterate>
                                  <p:childTnLst>
                                    <p:set>
                                      <p:cBhvr>
                                        <p:cTn id="24" fill="hold"/>
                                        <p:tgtEl>
                                          <p:spTgt spid="176"/>
                                        </p:tgtEl>
                                        <p:attrNameLst>
                                          <p:attrName>style.visibility</p:attrName>
                                        </p:attrNameLst>
                                      </p:cBhvr>
                                      <p:to>
                                        <p:strVal val="visible"/>
                                      </p:to>
                                    </p:set>
                                  </p:childTnLst>
                                </p:cTn>
                              </p:par>
                            </p:childTnLst>
                          </p:cTn>
                        </p:par>
                        <p:par>
                          <p:cTn id="25" fill="hold">
                            <p:stCondLst>
                              <p:cond delay="0"/>
                            </p:stCondLst>
                            <p:childTnLst>
                              <p:par>
                                <p:cTn id="26" presetClass="entr" nodeType="afterEffect" presetSubtype="0" presetID="1" grpId="8" fill="hold">
                                  <p:stCondLst>
                                    <p:cond delay="0"/>
                                  </p:stCondLst>
                                  <p:iterate type="el" backwards="0">
                                    <p:tmAbs val="0"/>
                                  </p:iterate>
                                  <p:childTnLst>
                                    <p:set>
                                      <p:cBhvr>
                                        <p:cTn id="27" fill="hold"/>
                                        <p:tgtEl>
                                          <p:spTgt spid="12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0" presetID="1" grpId="9" fill="hold">
                                  <p:stCondLst>
                                    <p:cond delay="0"/>
                                  </p:stCondLst>
                                  <p:iterate type="el" backwards="0">
                                    <p:tmAbs val="0"/>
                                  </p:iterate>
                                  <p:childTnLst>
                                    <p:set>
                                      <p:cBhvr>
                                        <p:cTn id="31" fill="hold"/>
                                        <p:tgtEl>
                                          <p:spTgt spid="195"/>
                                        </p:tgtEl>
                                        <p:attrNameLst>
                                          <p:attrName>style.visibility</p:attrName>
                                        </p:attrNameLst>
                                      </p:cBhvr>
                                      <p:to>
                                        <p:strVal val="visible"/>
                                      </p:to>
                                    </p:set>
                                  </p:childTnLst>
                                </p:cTn>
                              </p:par>
                            </p:childTnLst>
                          </p:cTn>
                        </p:par>
                        <p:par>
                          <p:cTn id="32" fill="hold">
                            <p:stCondLst>
                              <p:cond delay="0"/>
                            </p:stCondLst>
                            <p:childTnLst>
                              <p:par>
                                <p:cTn id="33" presetClass="entr" nodeType="afterEffect" presetSubtype="0" presetID="1" grpId="10" fill="hold">
                                  <p:stCondLst>
                                    <p:cond delay="0"/>
                                  </p:stCondLst>
                                  <p:iterate type="el" backwards="0">
                                    <p:tmAbs val="0"/>
                                  </p:iterate>
                                  <p:childTnLst>
                                    <p:set>
                                      <p:cBhvr>
                                        <p:cTn id="34" fill="hold"/>
                                        <p:tgtEl>
                                          <p:spTgt spid="146"/>
                                        </p:tgtEl>
                                        <p:attrNameLst>
                                          <p:attrName>style.visibility</p:attrName>
                                        </p:attrNameLst>
                                      </p:cBhvr>
                                      <p:to>
                                        <p:strVal val="visible"/>
                                      </p:to>
                                    </p:set>
                                  </p:childTnLst>
                                </p:cTn>
                              </p:par>
                            </p:childTnLst>
                          </p:cTn>
                        </p:par>
                        <p:par>
                          <p:cTn id="35" fill="hold">
                            <p:stCondLst>
                              <p:cond delay="0"/>
                            </p:stCondLst>
                            <p:childTnLst>
                              <p:par>
                                <p:cTn id="36" presetClass="entr" nodeType="afterEffect" presetSubtype="0" presetID="1" grpId="11" fill="hold">
                                  <p:stCondLst>
                                    <p:cond delay="0"/>
                                  </p:stCondLst>
                                  <p:iterate type="el" backwards="0">
                                    <p:tmAbs val="0"/>
                                  </p:iterate>
                                  <p:childTnLst>
                                    <p:set>
                                      <p:cBhvr>
                                        <p:cTn id="37" fill="hold"/>
                                        <p:tgtEl>
                                          <p:spTgt spid="158"/>
                                        </p:tgtEl>
                                        <p:attrNameLst>
                                          <p:attrName>style.visibility</p:attrName>
                                        </p:attrNameLst>
                                      </p:cBhvr>
                                      <p:to>
                                        <p:strVal val="visible"/>
                                      </p:to>
                                    </p:set>
                                  </p:childTnLst>
                                </p:cTn>
                              </p:par>
                            </p:childTnLst>
                          </p:cTn>
                        </p:par>
                        <p:par>
                          <p:cTn id="38" fill="hold">
                            <p:stCondLst>
                              <p:cond delay="0"/>
                            </p:stCondLst>
                            <p:childTnLst>
                              <p:par>
                                <p:cTn id="39" presetClass="entr" nodeType="afterEffect" presetSubtype="0" presetID="1" grpId="12" fill="hold">
                                  <p:stCondLst>
                                    <p:cond delay="0"/>
                                  </p:stCondLst>
                                  <p:iterate type="el" backwards="0">
                                    <p:tmAbs val="0"/>
                                  </p:iterate>
                                  <p:childTnLst>
                                    <p:set>
                                      <p:cBhvr>
                                        <p:cTn id="40" fill="hold"/>
                                        <p:tgtEl>
                                          <p:spTgt spid="140"/>
                                        </p:tgtEl>
                                        <p:attrNameLst>
                                          <p:attrName>style.visibility</p:attrName>
                                        </p:attrNameLst>
                                      </p:cBhvr>
                                      <p:to>
                                        <p:strVal val="visible"/>
                                      </p:to>
                                    </p:set>
                                  </p:childTnLst>
                                </p:cTn>
                              </p:par>
                            </p:childTnLst>
                          </p:cTn>
                        </p:par>
                        <p:par>
                          <p:cTn id="41" fill="hold">
                            <p:stCondLst>
                              <p:cond delay="0"/>
                            </p:stCondLst>
                            <p:childTnLst>
                              <p:par>
                                <p:cTn id="42" presetClass="entr" nodeType="afterEffect" presetSubtype="0" presetID="1" grpId="13" fill="hold">
                                  <p:stCondLst>
                                    <p:cond delay="0"/>
                                  </p:stCondLst>
                                  <p:iterate type="el" backwards="0">
                                    <p:tmAbs val="0"/>
                                  </p:iterate>
                                  <p:childTnLst>
                                    <p:set>
                                      <p:cBhvr>
                                        <p:cTn id="43" fill="hold"/>
                                        <p:tgtEl>
                                          <p:spTgt spid="183"/>
                                        </p:tgtEl>
                                        <p:attrNameLst>
                                          <p:attrName>style.visibility</p:attrName>
                                        </p:attrNameLst>
                                      </p:cBhvr>
                                      <p:to>
                                        <p:strVal val="visible"/>
                                      </p:to>
                                    </p:set>
                                  </p:childTnLst>
                                </p:cTn>
                              </p:par>
                            </p:childTnLst>
                          </p:cTn>
                        </p:par>
                        <p:par>
                          <p:cTn id="44" fill="hold">
                            <p:stCondLst>
                              <p:cond delay="0"/>
                            </p:stCondLst>
                            <p:childTnLst>
                              <p:par>
                                <p:cTn id="45" presetClass="entr" nodeType="afterEffect" presetSubtype="0" presetID="1" grpId="14" fill="hold">
                                  <p:stCondLst>
                                    <p:cond delay="0"/>
                                  </p:stCondLst>
                                  <p:iterate type="el" backwards="0">
                                    <p:tmAbs val="0"/>
                                  </p:iterate>
                                  <p:childTnLst>
                                    <p:set>
                                      <p:cBhvr>
                                        <p:cTn id="46" fill="hold"/>
                                        <p:tgtEl>
                                          <p:spTgt spid="152"/>
                                        </p:tgtEl>
                                        <p:attrNameLst>
                                          <p:attrName>style.visibility</p:attrName>
                                        </p:attrNameLst>
                                      </p:cBhvr>
                                      <p:to>
                                        <p:strVal val="visible"/>
                                      </p:to>
                                    </p:set>
                                  </p:childTnLst>
                                </p:cTn>
                              </p:par>
                            </p:childTnLst>
                          </p:cTn>
                        </p:par>
                        <p:par>
                          <p:cTn id="47" fill="hold">
                            <p:stCondLst>
                              <p:cond delay="0"/>
                            </p:stCondLst>
                            <p:childTnLst>
                              <p:par>
                                <p:cTn id="48" presetClass="entr" nodeType="afterEffect" presetSubtype="0" presetID="1" grpId="15" fill="hold">
                                  <p:stCondLst>
                                    <p:cond delay="0"/>
                                  </p:stCondLst>
                                  <p:iterate type="el" backwards="0">
                                    <p:tmAbs val="0"/>
                                  </p:iterate>
                                  <p:childTnLst>
                                    <p:set>
                                      <p:cBhvr>
                                        <p:cTn id="49" fill="hold"/>
                                        <p:tgtEl>
                                          <p:spTgt spid="143"/>
                                        </p:tgtEl>
                                        <p:attrNameLst>
                                          <p:attrName>style.visibility</p:attrName>
                                        </p:attrNameLst>
                                      </p:cBhvr>
                                      <p:to>
                                        <p:strVal val="visible"/>
                                      </p:to>
                                    </p:set>
                                  </p:childTnLst>
                                </p:cTn>
                              </p:par>
                            </p:childTnLst>
                          </p:cTn>
                        </p:par>
                        <p:par>
                          <p:cTn id="50" fill="hold">
                            <p:stCondLst>
                              <p:cond delay="0"/>
                            </p:stCondLst>
                            <p:childTnLst>
                              <p:par>
                                <p:cTn id="51" presetClass="entr" nodeType="afterEffect" presetSubtype="0" presetID="1" grpId="16" fill="hold">
                                  <p:stCondLst>
                                    <p:cond delay="0"/>
                                  </p:stCondLst>
                                  <p:iterate type="el" backwards="0">
                                    <p:tmAbs val="0"/>
                                  </p:iterate>
                                  <p:childTnLst>
                                    <p:set>
                                      <p:cBhvr>
                                        <p:cTn id="52" fill="hold"/>
                                        <p:tgtEl>
                                          <p:spTgt spid="186"/>
                                        </p:tgtEl>
                                        <p:attrNameLst>
                                          <p:attrName>style.visibility</p:attrName>
                                        </p:attrNameLst>
                                      </p:cBhvr>
                                      <p:to>
                                        <p:strVal val="visible"/>
                                      </p:to>
                                    </p:set>
                                  </p:childTnLst>
                                </p:cTn>
                              </p:par>
                            </p:childTnLst>
                          </p:cTn>
                        </p:par>
                        <p:par>
                          <p:cTn id="53" fill="hold">
                            <p:stCondLst>
                              <p:cond delay="0"/>
                            </p:stCondLst>
                            <p:childTnLst>
                              <p:par>
                                <p:cTn id="54" presetClass="entr" nodeType="afterEffect" presetSubtype="0" presetID="1" grpId="17" fill="hold">
                                  <p:stCondLst>
                                    <p:cond delay="0"/>
                                  </p:stCondLst>
                                  <p:iterate type="el" backwards="0">
                                    <p:tmAbs val="0"/>
                                  </p:iterate>
                                  <p:childTnLst>
                                    <p:set>
                                      <p:cBhvr>
                                        <p:cTn id="55" fill="hold"/>
                                        <p:tgtEl>
                                          <p:spTgt spid="155"/>
                                        </p:tgtEl>
                                        <p:attrNameLst>
                                          <p:attrName>style.visibility</p:attrName>
                                        </p:attrNameLst>
                                      </p:cBhvr>
                                      <p:to>
                                        <p:strVal val="visible"/>
                                      </p:to>
                                    </p:set>
                                  </p:childTnLst>
                                </p:cTn>
                              </p:par>
                            </p:childTnLst>
                          </p:cTn>
                        </p:par>
                        <p:par>
                          <p:cTn id="56" fill="hold">
                            <p:stCondLst>
                              <p:cond delay="0"/>
                            </p:stCondLst>
                            <p:childTnLst>
                              <p:par>
                                <p:cTn id="57" presetClass="entr" nodeType="afterEffect" presetSubtype="0" presetID="1" grpId="18" fill="hold">
                                  <p:stCondLst>
                                    <p:cond delay="0"/>
                                  </p:stCondLst>
                                  <p:iterate type="el" backwards="0">
                                    <p:tmAbs val="0"/>
                                  </p:iterate>
                                  <p:childTnLst>
                                    <p:set>
                                      <p:cBhvr>
                                        <p:cTn id="58" fill="hold"/>
                                        <p:tgtEl>
                                          <p:spTgt spid="149"/>
                                        </p:tgtEl>
                                        <p:attrNameLst>
                                          <p:attrName>style.visibility</p:attrName>
                                        </p:attrNameLst>
                                      </p:cBhvr>
                                      <p:to>
                                        <p:strVal val="visible"/>
                                      </p:to>
                                    </p:set>
                                  </p:childTnLst>
                                </p:cTn>
                              </p:par>
                            </p:childTnLst>
                          </p:cTn>
                        </p:par>
                        <p:par>
                          <p:cTn id="59" fill="hold">
                            <p:stCondLst>
                              <p:cond delay="0"/>
                            </p:stCondLst>
                            <p:childTnLst>
                              <p:par>
                                <p:cTn id="60" presetClass="entr" nodeType="afterEffect" presetSubtype="0" presetID="1" grpId="19" fill="hold">
                                  <p:stCondLst>
                                    <p:cond delay="0"/>
                                  </p:stCondLst>
                                  <p:iterate type="el" backwards="0">
                                    <p:tmAbs val="0"/>
                                  </p:iterate>
                                  <p:childTnLst>
                                    <p:set>
                                      <p:cBhvr>
                                        <p:cTn id="61" fill="hold"/>
                                        <p:tgtEl>
                                          <p:spTgt spid="17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Class="entr" nodeType="clickEffect" presetSubtype="0" presetID="1" grpId="20" fill="hold">
                                  <p:stCondLst>
                                    <p:cond delay="0"/>
                                  </p:stCondLst>
                                  <p:iterate type="el" backwards="0">
                                    <p:tmAbs val="0"/>
                                  </p:iterate>
                                  <p:childTnLst>
                                    <p:set>
                                      <p:cBhvr>
                                        <p:cTn id="65" fill="hold"/>
                                        <p:tgtEl>
                                          <p:spTgt spid="161"/>
                                        </p:tgtEl>
                                        <p:attrNameLst>
                                          <p:attrName>style.visibility</p:attrName>
                                        </p:attrNameLst>
                                      </p:cBhvr>
                                      <p:to>
                                        <p:strVal val="visible"/>
                                      </p:to>
                                    </p:set>
                                  </p:childTnLst>
                                </p:cTn>
                              </p:par>
                            </p:childTnLst>
                          </p:cTn>
                        </p:par>
                        <p:par>
                          <p:cTn id="66" fill="hold">
                            <p:stCondLst>
                              <p:cond delay="0"/>
                            </p:stCondLst>
                            <p:childTnLst>
                              <p:par>
                                <p:cTn id="67" presetClass="entr" nodeType="afterEffect" presetSubtype="0" presetID="1" grpId="21" fill="hold">
                                  <p:stCondLst>
                                    <p:cond delay="0"/>
                                  </p:stCondLst>
                                  <p:iterate type="el" backwards="0">
                                    <p:tmAbs val="0"/>
                                  </p:iterate>
                                  <p:childTnLst>
                                    <p:set>
                                      <p:cBhvr>
                                        <p:cTn id="68" fill="hold"/>
                                        <p:tgtEl>
                                          <p:spTgt spid="180"/>
                                        </p:tgtEl>
                                        <p:attrNameLst>
                                          <p:attrName>style.visibility</p:attrName>
                                        </p:attrNameLst>
                                      </p:cBhvr>
                                      <p:to>
                                        <p:strVal val="visible"/>
                                      </p:to>
                                    </p:set>
                                  </p:childTnLst>
                                </p:cTn>
                              </p:par>
                            </p:childTnLst>
                          </p:cTn>
                        </p:par>
                        <p:par>
                          <p:cTn id="69" fill="hold">
                            <p:stCondLst>
                              <p:cond delay="0"/>
                            </p:stCondLst>
                            <p:childTnLst>
                              <p:par>
                                <p:cTn id="70" presetClass="entr" nodeType="afterEffect" presetSubtype="0" presetID="1" grpId="22" fill="hold">
                                  <p:stCondLst>
                                    <p:cond delay="0"/>
                                  </p:stCondLst>
                                  <p:iterate type="el" backwards="0">
                                    <p:tmAbs val="0"/>
                                  </p:iterate>
                                  <p:childTnLst>
                                    <p:set>
                                      <p:cBhvr>
                                        <p:cTn id="71" fill="hold"/>
                                        <p:tgtEl>
                                          <p:spTgt spid="189"/>
                                        </p:tgtEl>
                                        <p:attrNameLst>
                                          <p:attrName>style.visibility</p:attrName>
                                        </p:attrNameLst>
                                      </p:cBhvr>
                                      <p:to>
                                        <p:strVal val="visible"/>
                                      </p:to>
                                    </p:set>
                                  </p:childTnLst>
                                </p:cTn>
                              </p:par>
                            </p:childTnLst>
                          </p:cTn>
                        </p:par>
                        <p:par>
                          <p:cTn id="72" fill="hold">
                            <p:stCondLst>
                              <p:cond delay="0"/>
                            </p:stCondLst>
                            <p:childTnLst>
                              <p:par>
                                <p:cTn id="73" presetClass="entr" nodeType="afterEffect" presetSubtype="0" presetID="1" grpId="23" fill="hold">
                                  <p:stCondLst>
                                    <p:cond delay="0"/>
                                  </p:stCondLst>
                                  <p:iterate type="el" backwards="0">
                                    <p:tmAbs val="0"/>
                                  </p:iterate>
                                  <p:childTnLst>
                                    <p:set>
                                      <p:cBhvr>
                                        <p:cTn id="74" fill="hold"/>
                                        <p:tgtEl>
                                          <p:spTgt spid="164"/>
                                        </p:tgtEl>
                                        <p:attrNameLst>
                                          <p:attrName>style.visibility</p:attrName>
                                        </p:attrNameLst>
                                      </p:cBhvr>
                                      <p:to>
                                        <p:strVal val="visible"/>
                                      </p:to>
                                    </p:set>
                                  </p:childTnLst>
                                </p:cTn>
                              </p:par>
                            </p:childTnLst>
                          </p:cTn>
                        </p:par>
                        <p:par>
                          <p:cTn id="75" fill="hold">
                            <p:stCondLst>
                              <p:cond delay="0"/>
                            </p:stCondLst>
                            <p:childTnLst>
                              <p:par>
                                <p:cTn id="76" presetClass="entr" nodeType="afterEffect" presetSubtype="0" presetID="1" grpId="24" fill="hold">
                                  <p:stCondLst>
                                    <p:cond delay="0"/>
                                  </p:stCondLst>
                                  <p:iterate type="el" backwards="0">
                                    <p:tmAbs val="0"/>
                                  </p:iterate>
                                  <p:childTnLst>
                                    <p:set>
                                      <p:cBhvr>
                                        <p:cTn id="77" fill="hold"/>
                                        <p:tgtEl>
                                          <p:spTgt spid="192"/>
                                        </p:tgtEl>
                                        <p:attrNameLst>
                                          <p:attrName>style.visibility</p:attrName>
                                        </p:attrNameLst>
                                      </p:cBhvr>
                                      <p:to>
                                        <p:strVal val="visible"/>
                                      </p:to>
                                    </p:set>
                                  </p:childTnLst>
                                </p:cTn>
                              </p:par>
                            </p:childTnLst>
                          </p:cTn>
                        </p:par>
                        <p:par>
                          <p:cTn id="78" fill="hold">
                            <p:stCondLst>
                              <p:cond delay="0"/>
                            </p:stCondLst>
                            <p:childTnLst>
                              <p:par>
                                <p:cTn id="79" presetClass="entr" nodeType="afterEffect" presetSubtype="0" presetID="1" grpId="25" fill="hold">
                                  <p:stCondLst>
                                    <p:cond delay="0"/>
                                  </p:stCondLst>
                                  <p:iterate type="el" backwards="0">
                                    <p:tmAbs val="0"/>
                                  </p:iterate>
                                  <p:childTnLst>
                                    <p:set>
                                      <p:cBhvr>
                                        <p:cTn id="80" fill="hold"/>
                                        <p:tgtEl>
                                          <p:spTgt spid="173"/>
                                        </p:tgtEl>
                                        <p:attrNameLst>
                                          <p:attrName>style.visibility</p:attrName>
                                        </p:attrNameLst>
                                      </p:cBhvr>
                                      <p:to>
                                        <p:strVal val="visible"/>
                                      </p:to>
                                    </p:set>
                                  </p:childTnLst>
                                </p:cTn>
                              </p:par>
                            </p:childTnLst>
                          </p:cTn>
                        </p:par>
                        <p:par>
                          <p:cTn id="81" fill="hold">
                            <p:stCondLst>
                              <p:cond delay="0"/>
                            </p:stCondLst>
                            <p:childTnLst>
                              <p:par>
                                <p:cTn id="82" presetClass="entr" nodeType="afterEffect" presetSubtype="0" presetID="1" grpId="26" fill="hold">
                                  <p:stCondLst>
                                    <p:cond delay="0"/>
                                  </p:stCondLst>
                                  <p:iterate type="el" backwards="0">
                                    <p:tmAbs val="0"/>
                                  </p:iterate>
                                  <p:childTnLst>
                                    <p:set>
                                      <p:cBhvr>
                                        <p:cTn id="83" fill="hold"/>
                                        <p:tgtEl>
                                          <p:spTgt spid="1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31" grpId="4"/>
      <p:bldP build="whole" bldLvl="1" animBg="1" rev="0" advAuto="0" spid="189" grpId="22"/>
      <p:bldP build="whole" bldLvl="1" animBg="1" rev="0" advAuto="0" spid="149" grpId="18"/>
      <p:bldP build="whole" bldLvl="1" animBg="1" rev="0" advAuto="0" spid="155" grpId="17"/>
      <p:bldP build="whole" bldLvl="1" animBg="1" rev="0" advAuto="0" spid="176" grpId="7"/>
      <p:bldP build="whole" bldLvl="1" animBg="1" rev="0" advAuto="0" spid="180" grpId="21"/>
      <p:bldP build="whole" bldLvl="1" animBg="1" rev="0" advAuto="0" spid="192" grpId="24"/>
      <p:bldP build="whole" bldLvl="1" animBg="1" rev="0" advAuto="0" spid="140" grpId="12"/>
      <p:bldP build="whole" bldLvl="1" animBg="1" rev="0" advAuto="0" spid="170" grpId="19"/>
      <p:bldP build="whole" bldLvl="1" animBg="1" rev="0" advAuto="0" spid="128" grpId="8"/>
      <p:bldP build="whole" bldLvl="1" animBg="1" rev="0" advAuto="0" spid="119" grpId="2"/>
      <p:bldP build="whole" bldLvl="1" animBg="1" rev="0" advAuto="0" spid="152" grpId="14"/>
      <p:bldP build="whole" bldLvl="1" animBg="1" rev="0" advAuto="0" spid="161" grpId="20"/>
      <p:bldP build="whole" bldLvl="1" animBg="1" rev="0" advAuto="0" spid="164" grpId="23"/>
      <p:bldP build="whole" bldLvl="1" animBg="1" rev="0" advAuto="0" spid="167" grpId="26"/>
      <p:bldP build="whole" bldLvl="1" animBg="1" rev="0" advAuto="0" spid="183" grpId="13"/>
      <p:bldP build="whole" bldLvl="1" animBg="1" rev="0" advAuto="0" spid="125" grpId="3"/>
      <p:bldP build="whole" bldLvl="1" animBg="1" rev="0" advAuto="0" spid="134" grpId="1"/>
      <p:bldP build="whole" bldLvl="1" animBg="1" rev="0" advAuto="0" spid="173" grpId="25"/>
      <p:bldP build="whole" bldLvl="1" animBg="1" rev="0" advAuto="0" spid="143" grpId="15"/>
      <p:bldP build="whole" bldLvl="1" animBg="1" rev="0" advAuto="0" spid="186" grpId="16"/>
      <p:bldP build="whole" bldLvl="1" animBg="1" rev="0" advAuto="0" spid="137" grpId="6"/>
      <p:bldP build="whole" bldLvl="1" animBg="1" rev="0" advAuto="0" spid="195" grpId="9"/>
      <p:bldP build="whole" bldLvl="1" animBg="1" rev="0" advAuto="0" spid="158" grpId="11"/>
      <p:bldP build="whole" bldLvl="1" animBg="1" rev="0" advAuto="0" spid="122" grpId="5"/>
      <p:bldP build="whole" bldLvl="1" animBg="1" rev="0" advAuto="0" spid="146" grpId="10"/>
    </p:bldLst>
  </p:timing>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Titel 1"/>
          <p:cNvSpPr txBox="1"/>
          <p:nvPr>
            <p:ph type="title"/>
          </p:nvPr>
        </p:nvSpPr>
        <p:spPr>
          <a:prstGeom prst="rect">
            <a:avLst/>
          </a:prstGeom>
        </p:spPr>
        <p:txBody>
          <a:bodyPr/>
          <a:lstStyle/>
          <a:p>
            <a:pPr/>
            <a:r>
              <a:t>Semi Acute Unit Geriatrie</a:t>
            </a:r>
          </a:p>
        </p:txBody>
      </p:sp>
      <p:sp>
        <p:nvSpPr>
          <p:cNvPr id="465" name="Tijdelijke aanduiding voor inhoud 2"/>
          <p:cNvSpPr txBox="1"/>
          <p:nvPr>
            <p:ph type="body" idx="1"/>
          </p:nvPr>
        </p:nvSpPr>
        <p:spPr>
          <a:xfrm>
            <a:off x="838198" y="1819275"/>
            <a:ext cx="8694423" cy="4357688"/>
          </a:xfrm>
          <a:prstGeom prst="rect">
            <a:avLst/>
          </a:prstGeom>
        </p:spPr>
        <p:txBody>
          <a:bodyPr/>
          <a:lstStyle>
            <a:lvl1pPr marL="0" indent="0">
              <a:buSzTx/>
              <a:buNone/>
            </a:lvl1pPr>
          </a:lstStyle>
          <a:p>
            <a:pPr/>
            <a:r>
              <a:t>Urgente planbare zorg</a:t>
            </a:r>
          </a:p>
        </p:txBody>
      </p:sp>
      <p:pic>
        <p:nvPicPr>
          <p:cNvPr id="466" name="Tijdelijke aanduiding voor inhoud 4" descr="Tijdelijke aanduiding voor inhoud 4"/>
          <p:cNvPicPr>
            <a:picLocks noChangeAspect="1"/>
          </p:cNvPicPr>
          <p:nvPr/>
        </p:nvPicPr>
        <p:blipFill>
          <a:blip r:embed="rId3">
            <a:extLst/>
          </a:blip>
          <a:stretch>
            <a:fillRect/>
          </a:stretch>
        </p:blipFill>
        <p:spPr>
          <a:xfrm>
            <a:off x="9629775" y="5909957"/>
            <a:ext cx="2095500" cy="703873"/>
          </a:xfrm>
          <a:prstGeom prst="rect">
            <a:avLst/>
          </a:prstGeom>
          <a:ln w="12700">
            <a:miter lim="400000"/>
          </a:ln>
        </p:spPr>
      </p:pic>
      <p:pic>
        <p:nvPicPr>
          <p:cNvPr id="467" name="Afbeelding 5" descr="Afbeelding 5"/>
          <p:cNvPicPr>
            <a:picLocks noChangeAspect="1"/>
          </p:cNvPicPr>
          <p:nvPr/>
        </p:nvPicPr>
        <p:blipFill>
          <a:blip r:embed="rId4">
            <a:extLst/>
          </a:blip>
          <a:stretch>
            <a:fillRect/>
          </a:stretch>
        </p:blipFill>
        <p:spPr>
          <a:xfrm>
            <a:off x="9629775" y="4945636"/>
            <a:ext cx="2095500" cy="625402"/>
          </a:xfrm>
          <a:prstGeom prst="rect">
            <a:avLst/>
          </a:prstGeom>
          <a:ln w="12700">
            <a:miter lim="400000"/>
          </a:ln>
        </p:spPr>
      </p:pic>
      <p:pic>
        <p:nvPicPr>
          <p:cNvPr id="468" name="Afbeelding 3" descr="Afbeelding 3"/>
          <p:cNvPicPr>
            <a:picLocks noChangeAspect="1"/>
          </p:cNvPicPr>
          <p:nvPr/>
        </p:nvPicPr>
        <p:blipFill>
          <a:blip r:embed="rId5">
            <a:extLst/>
          </a:blip>
          <a:srcRect l="19225" t="0" r="20774" b="0"/>
          <a:stretch>
            <a:fillRect/>
          </a:stretch>
        </p:blipFill>
        <p:spPr>
          <a:xfrm>
            <a:off x="9292589" y="1690688"/>
            <a:ext cx="2546786" cy="2231861"/>
          </a:xfrm>
          <a:prstGeom prst="rect">
            <a:avLst/>
          </a:prstGeom>
          <a:ln w="12700">
            <a:miter lim="400000"/>
          </a:ln>
        </p:spPr>
      </p:pic>
      <p:pic>
        <p:nvPicPr>
          <p:cNvPr id="469" name="Afbeelding 6" descr="Afbeelding 6"/>
          <p:cNvPicPr>
            <a:picLocks noChangeAspect="1"/>
          </p:cNvPicPr>
          <p:nvPr/>
        </p:nvPicPr>
        <p:blipFill>
          <a:blip r:embed="rId6">
            <a:extLst/>
          </a:blip>
          <a:stretch>
            <a:fillRect/>
          </a:stretch>
        </p:blipFill>
        <p:spPr>
          <a:xfrm>
            <a:off x="2045079" y="2685542"/>
            <a:ext cx="6064937" cy="3165567"/>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Titel 1"/>
          <p:cNvSpPr txBox="1"/>
          <p:nvPr>
            <p:ph type="title"/>
          </p:nvPr>
        </p:nvSpPr>
        <p:spPr>
          <a:prstGeom prst="rect">
            <a:avLst/>
          </a:prstGeom>
        </p:spPr>
        <p:txBody>
          <a:bodyPr/>
          <a:lstStyle/>
          <a:p>
            <a:pPr/>
            <a:r>
              <a:t>Tot slot</a:t>
            </a:r>
          </a:p>
        </p:txBody>
      </p:sp>
      <p:sp>
        <p:nvSpPr>
          <p:cNvPr id="474" name="Tijdelijke aanduiding voor inhoud 2"/>
          <p:cNvSpPr txBox="1"/>
          <p:nvPr>
            <p:ph type="body" idx="1"/>
          </p:nvPr>
        </p:nvSpPr>
        <p:spPr>
          <a:xfrm>
            <a:off x="838199" y="2051536"/>
            <a:ext cx="8515351" cy="4125426"/>
          </a:xfrm>
          <a:prstGeom prst="rect">
            <a:avLst/>
          </a:prstGeom>
        </p:spPr>
        <p:txBody>
          <a:bodyPr/>
          <a:lstStyle/>
          <a:p>
            <a:pPr>
              <a:lnSpc>
                <a:spcPct val="150000"/>
              </a:lnSpc>
            </a:pPr>
            <a:r>
              <a:t>Kleine stappen</a:t>
            </a:r>
          </a:p>
          <a:p>
            <a:pPr>
              <a:lnSpc>
                <a:spcPct val="150000"/>
              </a:lnSpc>
            </a:pPr>
            <a:r>
              <a:t>Investeer in team en netwerk</a:t>
            </a:r>
          </a:p>
          <a:p>
            <a:pPr>
              <a:lnSpc>
                <a:spcPct val="150000"/>
              </a:lnSpc>
            </a:pPr>
            <a:r>
              <a:t>Ga gluren bij de buren</a:t>
            </a:r>
          </a:p>
        </p:txBody>
      </p:sp>
      <p:pic>
        <p:nvPicPr>
          <p:cNvPr id="475" name="Tijdelijke aanduiding voor inhoud 4" descr="Tijdelijke aanduiding voor inhoud 4"/>
          <p:cNvPicPr>
            <a:picLocks noChangeAspect="1"/>
          </p:cNvPicPr>
          <p:nvPr/>
        </p:nvPicPr>
        <p:blipFill>
          <a:blip r:embed="rId3">
            <a:extLst/>
          </a:blip>
          <a:stretch>
            <a:fillRect/>
          </a:stretch>
        </p:blipFill>
        <p:spPr>
          <a:xfrm>
            <a:off x="9629775" y="5909957"/>
            <a:ext cx="2095500" cy="703873"/>
          </a:xfrm>
          <a:prstGeom prst="rect">
            <a:avLst/>
          </a:prstGeom>
          <a:ln w="12700">
            <a:miter lim="400000"/>
          </a:ln>
        </p:spPr>
      </p:pic>
      <p:pic>
        <p:nvPicPr>
          <p:cNvPr id="476" name="Afbeelding 5" descr="Afbeelding 5"/>
          <p:cNvPicPr>
            <a:picLocks noChangeAspect="1"/>
          </p:cNvPicPr>
          <p:nvPr/>
        </p:nvPicPr>
        <p:blipFill>
          <a:blip r:embed="rId4">
            <a:extLst/>
          </a:blip>
          <a:stretch>
            <a:fillRect/>
          </a:stretch>
        </p:blipFill>
        <p:spPr>
          <a:xfrm>
            <a:off x="9629775" y="4945636"/>
            <a:ext cx="2095500" cy="625402"/>
          </a:xfrm>
          <a:prstGeom prst="rect">
            <a:avLst/>
          </a:prstGeom>
          <a:ln w="12700">
            <a:miter lim="400000"/>
          </a:ln>
        </p:spPr>
      </p:pic>
      <p:pic>
        <p:nvPicPr>
          <p:cNvPr id="477" name="Afbeelding 6" descr="Afbeelding 6"/>
          <p:cNvPicPr>
            <a:picLocks noChangeAspect="1"/>
          </p:cNvPicPr>
          <p:nvPr/>
        </p:nvPicPr>
        <p:blipFill>
          <a:blip r:embed="rId5">
            <a:extLst/>
          </a:blip>
          <a:stretch>
            <a:fillRect/>
          </a:stretch>
        </p:blipFill>
        <p:spPr>
          <a:xfrm>
            <a:off x="6290871" y="1690688"/>
            <a:ext cx="5312210" cy="2962588"/>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 name="Titel 1"/>
          <p:cNvSpPr txBox="1"/>
          <p:nvPr>
            <p:ph type="title"/>
          </p:nvPr>
        </p:nvSpPr>
        <p:spPr>
          <a:prstGeom prst="rect">
            <a:avLst/>
          </a:prstGeom>
        </p:spPr>
        <p:txBody>
          <a:bodyPr/>
          <a:lstStyle/>
          <a:p>
            <a:pPr/>
            <a:r>
              <a:t>Meer info</a:t>
            </a:r>
          </a:p>
        </p:txBody>
      </p:sp>
      <p:pic>
        <p:nvPicPr>
          <p:cNvPr id="482" name="Tijdelijke aanduiding voor inhoud 6" descr="Tijdelijke aanduiding voor inhoud 6"/>
          <p:cNvPicPr>
            <a:picLocks noChangeAspect="1"/>
          </p:cNvPicPr>
          <p:nvPr/>
        </p:nvPicPr>
        <p:blipFill>
          <a:blip r:embed="rId3">
            <a:extLst/>
          </a:blip>
          <a:srcRect l="39079" t="13808" r="39000" b="4855"/>
          <a:stretch>
            <a:fillRect/>
          </a:stretch>
        </p:blipFill>
        <p:spPr>
          <a:xfrm>
            <a:off x="3001109" y="1690688"/>
            <a:ext cx="2002810" cy="4180224"/>
          </a:xfrm>
          <a:prstGeom prst="rect">
            <a:avLst/>
          </a:prstGeom>
          <a:ln w="12700">
            <a:miter lim="400000"/>
          </a:ln>
          <a:effectLst>
            <a:outerShdw sx="100000" sy="100000" kx="0" ky="0" algn="b" rotWithShape="0" blurRad="292100" dist="139700" dir="2700000">
              <a:srgbClr val="333333">
                <a:alpha val="64999"/>
              </a:srgbClr>
            </a:outerShdw>
          </a:effectLst>
        </p:spPr>
      </p:pic>
      <p:pic>
        <p:nvPicPr>
          <p:cNvPr id="483" name="Tijdelijke aanduiding voor inhoud 4" descr="Tijdelijke aanduiding voor inhoud 4"/>
          <p:cNvPicPr>
            <a:picLocks noChangeAspect="1"/>
          </p:cNvPicPr>
          <p:nvPr/>
        </p:nvPicPr>
        <p:blipFill>
          <a:blip r:embed="rId4">
            <a:extLst/>
          </a:blip>
          <a:stretch>
            <a:fillRect/>
          </a:stretch>
        </p:blipFill>
        <p:spPr>
          <a:xfrm>
            <a:off x="9629775" y="5909957"/>
            <a:ext cx="2095500" cy="703873"/>
          </a:xfrm>
          <a:prstGeom prst="rect">
            <a:avLst/>
          </a:prstGeom>
          <a:ln w="12700">
            <a:miter lim="400000"/>
          </a:ln>
        </p:spPr>
      </p:pic>
      <p:pic>
        <p:nvPicPr>
          <p:cNvPr id="484" name="Afbeelding 5" descr="Afbeelding 5"/>
          <p:cNvPicPr>
            <a:picLocks noChangeAspect="1"/>
          </p:cNvPicPr>
          <p:nvPr/>
        </p:nvPicPr>
        <p:blipFill>
          <a:blip r:embed="rId5">
            <a:extLst/>
          </a:blip>
          <a:stretch>
            <a:fillRect/>
          </a:stretch>
        </p:blipFill>
        <p:spPr>
          <a:xfrm>
            <a:off x="9629775" y="4945636"/>
            <a:ext cx="2095500" cy="625402"/>
          </a:xfrm>
          <a:prstGeom prst="rect">
            <a:avLst/>
          </a:prstGeom>
          <a:ln w="12700">
            <a:miter lim="400000"/>
          </a:ln>
        </p:spPr>
      </p:pic>
      <p:pic>
        <p:nvPicPr>
          <p:cNvPr id="485" name="Picture 2" descr="Picture 2"/>
          <p:cNvPicPr>
            <a:picLocks noChangeAspect="1"/>
          </p:cNvPicPr>
          <p:nvPr/>
        </p:nvPicPr>
        <p:blipFill>
          <a:blip r:embed="rId6">
            <a:extLst/>
          </a:blip>
          <a:stretch>
            <a:fillRect/>
          </a:stretch>
        </p:blipFill>
        <p:spPr>
          <a:xfrm>
            <a:off x="5540692" y="1704120"/>
            <a:ext cx="2337217" cy="4153822"/>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Titel 1"/>
          <p:cNvSpPr txBox="1"/>
          <p:nvPr>
            <p:ph type="title"/>
          </p:nvPr>
        </p:nvSpPr>
        <p:spPr>
          <a:prstGeom prst="rect">
            <a:avLst/>
          </a:prstGeom>
        </p:spPr>
        <p:txBody>
          <a:bodyPr/>
          <a:lstStyle/>
          <a:p>
            <a:pPr/>
            <a:r>
              <a:t>Meer info</a:t>
            </a:r>
          </a:p>
        </p:txBody>
      </p:sp>
      <p:sp>
        <p:nvSpPr>
          <p:cNvPr id="490" name="Tijdelijke aanduiding voor inhoud 2"/>
          <p:cNvSpPr txBox="1"/>
          <p:nvPr>
            <p:ph type="body" idx="1"/>
          </p:nvPr>
        </p:nvSpPr>
        <p:spPr>
          <a:xfrm>
            <a:off x="697522" y="1786921"/>
            <a:ext cx="10515601" cy="4351339"/>
          </a:xfrm>
          <a:prstGeom prst="rect">
            <a:avLst/>
          </a:prstGeom>
        </p:spPr>
        <p:txBody>
          <a:bodyPr/>
          <a:lstStyle/>
          <a:p>
            <a:pPr/>
          </a:p>
        </p:txBody>
      </p:sp>
      <p:pic>
        <p:nvPicPr>
          <p:cNvPr id="491" name="Afbeelding 3" descr="Afbeelding 3"/>
          <p:cNvPicPr>
            <a:picLocks noChangeAspect="1"/>
          </p:cNvPicPr>
          <p:nvPr/>
        </p:nvPicPr>
        <p:blipFill>
          <a:blip r:embed="rId3">
            <a:extLst/>
          </a:blip>
          <a:stretch>
            <a:fillRect/>
          </a:stretch>
        </p:blipFill>
        <p:spPr>
          <a:xfrm rot="5400000">
            <a:off x="3558502" y="2108093"/>
            <a:ext cx="5074996" cy="3062746"/>
          </a:xfrm>
          <a:prstGeom prst="rect">
            <a:avLst/>
          </a:prstGeom>
          <a:ln w="12700">
            <a:miter lim="400000"/>
          </a:ln>
          <a:effectLst>
            <a:outerShdw sx="100000" sy="100000" kx="0" ky="0" algn="b" rotWithShape="0" blurRad="292100" dist="139700" dir="2700000">
              <a:srgbClr val="333333">
                <a:alpha val="64999"/>
              </a:srgbClr>
            </a:outerShdw>
          </a:effectLst>
        </p:spPr>
      </p:pic>
      <p:pic>
        <p:nvPicPr>
          <p:cNvPr id="492" name="Afbeelding 4" descr="Afbeelding 4"/>
          <p:cNvPicPr>
            <a:picLocks noChangeAspect="1"/>
          </p:cNvPicPr>
          <p:nvPr/>
        </p:nvPicPr>
        <p:blipFill>
          <a:blip r:embed="rId4">
            <a:extLst/>
          </a:blip>
          <a:stretch>
            <a:fillRect/>
          </a:stretch>
        </p:blipFill>
        <p:spPr>
          <a:xfrm rot="1101149">
            <a:off x="9220407" y="4310824"/>
            <a:ext cx="2191075" cy="1560894"/>
          </a:xfrm>
          <a:prstGeom prst="rect">
            <a:avLst/>
          </a:prstGeom>
          <a:ln w="12700">
            <a:miter lim="400000"/>
          </a:ln>
          <a:effectLst>
            <a:outerShdw sx="100000" sy="100000" kx="0" ky="0" algn="b" rotWithShape="0" blurRad="292100" dist="139700" dir="2700000">
              <a:srgbClr val="333333">
                <a:alpha val="64999"/>
              </a:srgbClr>
            </a:outerShdw>
          </a:effectLst>
        </p:spPr>
      </p:pic>
      <p:pic>
        <p:nvPicPr>
          <p:cNvPr id="493" name="Afbeelding 5" descr="Afbeelding 5"/>
          <p:cNvPicPr>
            <a:picLocks noChangeAspect="1"/>
          </p:cNvPicPr>
          <p:nvPr/>
        </p:nvPicPr>
        <p:blipFill>
          <a:blip r:embed="rId5">
            <a:extLst/>
          </a:blip>
          <a:stretch>
            <a:fillRect/>
          </a:stretch>
        </p:blipFill>
        <p:spPr>
          <a:xfrm>
            <a:off x="1430494" y="2990161"/>
            <a:ext cx="1747124" cy="2472725"/>
          </a:xfrm>
          <a:prstGeom prst="rect">
            <a:avLst/>
          </a:prstGeom>
          <a:ln w="12700">
            <a:miter lim="400000"/>
          </a:ln>
          <a:effectLst>
            <a:outerShdw sx="100000" sy="100000" kx="0" ky="0" algn="b" rotWithShape="0" blurRad="292100" dist="139700" dir="2700000">
              <a:srgbClr val="333333">
                <a:alpha val="64999"/>
              </a:srgbClr>
            </a:outerShdw>
          </a:effectLst>
        </p:spPr>
      </p:pic>
      <p:sp>
        <p:nvSpPr>
          <p:cNvPr id="494" name="Pijl-rechts 6"/>
          <p:cNvSpPr/>
          <p:nvPr/>
        </p:nvSpPr>
        <p:spPr>
          <a:xfrm>
            <a:off x="3364522" y="4226523"/>
            <a:ext cx="1488832" cy="709798"/>
          </a:xfrm>
          <a:prstGeom prst="rightArrow">
            <a:avLst>
              <a:gd name="adj1" fmla="val 50000"/>
              <a:gd name="adj2" fmla="val 50000"/>
            </a:avLst>
          </a:prstGeom>
          <a:solidFill>
            <a:schemeClr val="accent1"/>
          </a:solidFill>
          <a:ln w="12700">
            <a:solidFill>
              <a:srgbClr val="32538F"/>
            </a:solidFill>
            <a:miter/>
          </a:ln>
        </p:spPr>
        <p:txBody>
          <a:bodyPr lIns="45719" rIns="45719" anchor="ctr"/>
          <a:lstStyle/>
          <a:p>
            <a:pPr algn="ctr">
              <a:defRPr>
                <a:solidFill>
                  <a:srgbClr val="FFFFFF"/>
                </a:solidFill>
              </a:defRPr>
            </a:pPr>
          </a:p>
        </p:txBody>
      </p:sp>
      <p:sp>
        <p:nvSpPr>
          <p:cNvPr id="495" name="Pijl-rechts 7"/>
          <p:cNvSpPr/>
          <p:nvPr/>
        </p:nvSpPr>
        <p:spPr>
          <a:xfrm rot="12102904">
            <a:off x="7638663" y="4233647"/>
            <a:ext cx="1488832" cy="709797"/>
          </a:xfrm>
          <a:prstGeom prst="rightArrow">
            <a:avLst>
              <a:gd name="adj1" fmla="val 50000"/>
              <a:gd name="adj2" fmla="val 50000"/>
            </a:avLst>
          </a:prstGeom>
          <a:solidFill>
            <a:schemeClr val="accent1"/>
          </a:solidFill>
          <a:ln w="12700">
            <a:solidFill>
              <a:srgbClr val="32538F"/>
            </a:solidFill>
            <a:miter/>
          </a:ln>
        </p:spPr>
        <p:txBody>
          <a:bodyPr lIns="45719" rIns="45719" anchor="ctr"/>
          <a:lstStyle/>
          <a:p>
            <a:pPr algn="ctr">
              <a:defRPr>
                <a:solidFill>
                  <a:srgbClr val="FFFFFF"/>
                </a:solidFill>
              </a:defRPr>
            </a:pPr>
          </a:p>
        </p:txBody>
      </p:sp>
      <p:pic>
        <p:nvPicPr>
          <p:cNvPr id="496" name="Afbeelding 8" descr="Afbeelding 8"/>
          <p:cNvPicPr>
            <a:picLocks noChangeAspect="1"/>
          </p:cNvPicPr>
          <p:nvPr/>
        </p:nvPicPr>
        <p:blipFill>
          <a:blip r:embed="rId6">
            <a:extLst/>
          </a:blip>
          <a:stretch>
            <a:fillRect/>
          </a:stretch>
        </p:blipFill>
        <p:spPr>
          <a:xfrm>
            <a:off x="9030397" y="1242656"/>
            <a:ext cx="1031003" cy="1031003"/>
          </a:xfrm>
          <a:prstGeom prst="rect">
            <a:avLst/>
          </a:prstGeom>
          <a:ln w="12700">
            <a:miter lim="400000"/>
          </a:ln>
          <a:effectLst>
            <a:outerShdw sx="100000" sy="100000" kx="0" ky="0" algn="b" rotWithShape="0" blurRad="292100" dist="139700" dir="2700000">
              <a:srgbClr val="333333">
                <a:alpha val="64999"/>
              </a:srgbClr>
            </a:outerShdw>
          </a:effectLst>
        </p:spPr>
      </p:pic>
      <p:sp>
        <p:nvSpPr>
          <p:cNvPr id="497" name="Pijl-rechts 9"/>
          <p:cNvSpPr/>
          <p:nvPr/>
        </p:nvSpPr>
        <p:spPr>
          <a:xfrm rot="8543205">
            <a:off x="7624770" y="2519728"/>
            <a:ext cx="1488832" cy="709798"/>
          </a:xfrm>
          <a:prstGeom prst="rightArrow">
            <a:avLst>
              <a:gd name="adj1" fmla="val 50000"/>
              <a:gd name="adj2" fmla="val 50000"/>
            </a:avLst>
          </a:prstGeom>
          <a:solidFill>
            <a:schemeClr val="accent1"/>
          </a:solidFill>
          <a:ln w="12700">
            <a:solidFill>
              <a:srgbClr val="32538F"/>
            </a:solidFill>
            <a:miter/>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01" name="Tijdelijke aanduiding voor inhoud 6" descr="Tijdelijke aanduiding voor inhoud 6"/>
          <p:cNvPicPr>
            <a:picLocks noChangeAspect="1"/>
          </p:cNvPicPr>
          <p:nvPr/>
        </p:nvPicPr>
        <p:blipFill>
          <a:blip r:embed="rId3">
            <a:extLst/>
          </a:blip>
          <a:srcRect l="1432" t="8612" r="6788" b="29036"/>
          <a:stretch>
            <a:fillRect/>
          </a:stretch>
        </p:blipFill>
        <p:spPr>
          <a:xfrm>
            <a:off x="3920703" y="2131346"/>
            <a:ext cx="2130245" cy="2168981"/>
          </a:xfrm>
          <a:prstGeom prst="rect">
            <a:avLst/>
          </a:prstGeom>
          <a:ln w="12700">
            <a:miter lim="400000"/>
          </a:ln>
          <a:effectLst>
            <a:outerShdw sx="100000" sy="100000" kx="0" ky="0" algn="b" rotWithShape="0" blurRad="292100" dist="139700" dir="2700000">
              <a:srgbClr val="333333">
                <a:alpha val="64999"/>
              </a:srgbClr>
            </a:outerShdw>
          </a:effectLst>
        </p:spPr>
      </p:pic>
      <p:pic>
        <p:nvPicPr>
          <p:cNvPr id="502" name="Afbeelding 3" descr="Afbeelding 3"/>
          <p:cNvPicPr>
            <a:picLocks noChangeAspect="1"/>
          </p:cNvPicPr>
          <p:nvPr/>
        </p:nvPicPr>
        <p:blipFill>
          <a:blip r:embed="rId4">
            <a:extLst/>
          </a:blip>
          <a:stretch>
            <a:fillRect/>
          </a:stretch>
        </p:blipFill>
        <p:spPr>
          <a:xfrm>
            <a:off x="6717665" y="2126894"/>
            <a:ext cx="2168980" cy="2168980"/>
          </a:xfrm>
          <a:prstGeom prst="rect">
            <a:avLst/>
          </a:prstGeom>
          <a:ln w="12700">
            <a:miter lim="400000"/>
          </a:ln>
          <a:effectLst>
            <a:outerShdw sx="100000" sy="100000" kx="0" ky="0" algn="b" rotWithShape="0" blurRad="292100" dist="139700" dir="2700000">
              <a:srgbClr val="333333">
                <a:alpha val="64999"/>
              </a:srgbClr>
            </a:outerShdw>
          </a:effectLst>
        </p:spPr>
      </p:pic>
      <p:sp>
        <p:nvSpPr>
          <p:cNvPr id="503" name="Titel 1"/>
          <p:cNvSpPr txBox="1"/>
          <p:nvPr>
            <p:ph type="title"/>
          </p:nvPr>
        </p:nvSpPr>
        <p:spPr>
          <a:xfrm>
            <a:off x="840627" y="365125"/>
            <a:ext cx="10515601" cy="1325563"/>
          </a:xfrm>
          <a:prstGeom prst="rect">
            <a:avLst/>
          </a:prstGeom>
        </p:spPr>
        <p:txBody>
          <a:bodyPr/>
          <a:lstStyle/>
          <a:p>
            <a:pPr/>
            <a:r>
              <a:t>Kaderhuisartsen Ouderengeneeskunde</a:t>
            </a:r>
          </a:p>
        </p:txBody>
      </p:sp>
      <p:pic>
        <p:nvPicPr>
          <p:cNvPr id="504" name="Tijdelijke aanduiding voor inhoud 4" descr="Tijdelijke aanduiding voor inhoud 4"/>
          <p:cNvPicPr>
            <a:picLocks noChangeAspect="1"/>
          </p:cNvPicPr>
          <p:nvPr/>
        </p:nvPicPr>
        <p:blipFill>
          <a:blip r:embed="rId5">
            <a:extLst/>
          </a:blip>
          <a:stretch>
            <a:fillRect/>
          </a:stretch>
        </p:blipFill>
        <p:spPr>
          <a:xfrm>
            <a:off x="9629775" y="5909957"/>
            <a:ext cx="2095500" cy="703873"/>
          </a:xfrm>
          <a:prstGeom prst="rect">
            <a:avLst/>
          </a:prstGeom>
          <a:ln w="12700">
            <a:miter lim="400000"/>
          </a:ln>
        </p:spPr>
      </p:pic>
      <p:pic>
        <p:nvPicPr>
          <p:cNvPr id="505" name="Afbeelding 5" descr="Afbeelding 5"/>
          <p:cNvPicPr>
            <a:picLocks noChangeAspect="1"/>
          </p:cNvPicPr>
          <p:nvPr/>
        </p:nvPicPr>
        <p:blipFill>
          <a:blip r:embed="rId6">
            <a:extLst/>
          </a:blip>
          <a:stretch>
            <a:fillRect/>
          </a:stretch>
        </p:blipFill>
        <p:spPr>
          <a:xfrm>
            <a:off x="9629775" y="4945636"/>
            <a:ext cx="2095500" cy="625402"/>
          </a:xfrm>
          <a:prstGeom prst="rect">
            <a:avLst/>
          </a:prstGeom>
          <a:ln w="12700">
            <a:miter lim="400000"/>
          </a:ln>
        </p:spPr>
      </p:pic>
      <p:sp>
        <p:nvSpPr>
          <p:cNvPr id="506" name="Tijdelijke aanduiding voor inhoud 2"/>
          <p:cNvSpPr txBox="1"/>
          <p:nvPr/>
        </p:nvSpPr>
        <p:spPr>
          <a:xfrm>
            <a:off x="886347" y="4732078"/>
            <a:ext cx="8458201" cy="1529817"/>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fontScale="100000" lnSpcReduction="0"/>
          </a:bodyPr>
          <a:lstStyle/>
          <a:p>
            <a:pPr algn="ctr">
              <a:lnSpc>
                <a:spcPct val="90000"/>
              </a:lnSpc>
              <a:spcBef>
                <a:spcPts val="1000"/>
              </a:spcBef>
              <a:defRPr sz="2800"/>
            </a:pPr>
            <a:r>
              <a:t>Yvonne Smeets          Judith Pleunis       Frank Guldemond</a:t>
            </a:r>
          </a:p>
          <a:p>
            <a:pPr algn="ctr">
              <a:lnSpc>
                <a:spcPct val="90000"/>
              </a:lnSpc>
              <a:spcBef>
                <a:spcPts val="1000"/>
              </a:spcBef>
              <a:defRPr i="1"/>
            </a:pPr>
            <a:r>
              <a:rPr u="sng">
                <a:solidFill>
                  <a:srgbClr val="0563C1"/>
                </a:solidFill>
                <a:uFill>
                  <a:solidFill>
                    <a:srgbClr val="0563C1"/>
                  </a:solidFill>
                </a:uFill>
                <a:hlinkClick r:id="rId7" invalidUrl="" action="" tgtFrame="" tooltip="" history="1" highlightClick="0" endSnd="0"/>
              </a:rPr>
              <a:t>yvonnesmeets@meditta.nl</a:t>
            </a:r>
            <a:r>
              <a:t>            </a:t>
            </a:r>
            <a:r>
              <a:rPr u="sng">
                <a:solidFill>
                  <a:srgbClr val="0563C1"/>
                </a:solidFill>
                <a:uFill>
                  <a:solidFill>
                    <a:srgbClr val="0563C1"/>
                  </a:solidFill>
                </a:uFill>
                <a:hlinkClick r:id="rId8" invalidUrl="" action="" tgtFrame="" tooltip="" history="1" highlightClick="0" endSnd="0"/>
              </a:rPr>
              <a:t>j.pleunis@hozl.nl</a:t>
            </a:r>
            <a:r>
              <a:t>            </a:t>
            </a:r>
            <a:r>
              <a:rPr u="sng">
                <a:solidFill>
                  <a:srgbClr val="0563C1"/>
                </a:solidFill>
                <a:uFill>
                  <a:solidFill>
                    <a:srgbClr val="0563C1"/>
                  </a:solidFill>
                </a:uFill>
                <a:hlinkClick r:id="rId9" invalidUrl="" action="" tgtFrame="" tooltip="" history="1" highlightClick="0" endSnd="0"/>
              </a:rPr>
              <a:t>frank.guldemond@gmail.com</a:t>
            </a:r>
            <a:r>
              <a:t> </a:t>
            </a:r>
          </a:p>
        </p:txBody>
      </p:sp>
      <p:pic>
        <p:nvPicPr>
          <p:cNvPr id="507" name="Afbeelding 11" descr="Afbeelding 11"/>
          <p:cNvPicPr>
            <a:picLocks noChangeAspect="1"/>
          </p:cNvPicPr>
          <p:nvPr/>
        </p:nvPicPr>
        <p:blipFill>
          <a:blip r:embed="rId10">
            <a:extLst/>
          </a:blip>
          <a:stretch>
            <a:fillRect/>
          </a:stretch>
        </p:blipFill>
        <p:spPr>
          <a:xfrm>
            <a:off x="1098459" y="2126894"/>
            <a:ext cx="2155527" cy="2177887"/>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Titel 1"/>
          <p:cNvSpPr txBox="1"/>
          <p:nvPr>
            <p:ph type="title"/>
          </p:nvPr>
        </p:nvSpPr>
        <p:spPr>
          <a:prstGeom prst="rect">
            <a:avLst/>
          </a:prstGeom>
        </p:spPr>
        <p:txBody>
          <a:bodyPr/>
          <a:lstStyle/>
          <a:p>
            <a:pPr/>
            <a:r>
              <a:t>Landschap Ouderenzorg Oost West Thuis Best</a:t>
            </a:r>
          </a:p>
        </p:txBody>
      </p:sp>
      <p:sp>
        <p:nvSpPr>
          <p:cNvPr id="200" name="Tijdelijke aanduiding voor inhoud 2"/>
          <p:cNvSpPr txBox="1"/>
          <p:nvPr>
            <p:ph type="body" idx="1"/>
          </p:nvPr>
        </p:nvSpPr>
        <p:spPr>
          <a:xfrm>
            <a:off x="838199" y="1819275"/>
            <a:ext cx="8515351" cy="4357688"/>
          </a:xfrm>
          <a:prstGeom prst="rect">
            <a:avLst/>
          </a:prstGeom>
        </p:spPr>
        <p:txBody>
          <a:bodyPr/>
          <a:lstStyle/>
          <a:p>
            <a:pPr/>
          </a:p>
        </p:txBody>
      </p:sp>
      <p:pic>
        <p:nvPicPr>
          <p:cNvPr id="201" name="Tijdelijke aanduiding voor inhoud 4" descr="Tijdelijke aanduiding voor inhoud 4"/>
          <p:cNvPicPr>
            <a:picLocks noChangeAspect="1"/>
          </p:cNvPicPr>
          <p:nvPr/>
        </p:nvPicPr>
        <p:blipFill>
          <a:blip r:embed="rId3">
            <a:extLst/>
          </a:blip>
          <a:stretch>
            <a:fillRect/>
          </a:stretch>
        </p:blipFill>
        <p:spPr>
          <a:xfrm>
            <a:off x="9629775" y="5909957"/>
            <a:ext cx="2095500" cy="703873"/>
          </a:xfrm>
          <a:prstGeom prst="rect">
            <a:avLst/>
          </a:prstGeom>
          <a:ln w="12700">
            <a:miter lim="400000"/>
          </a:ln>
        </p:spPr>
      </p:pic>
      <p:pic>
        <p:nvPicPr>
          <p:cNvPr id="202" name="Afbeelding 5" descr="Afbeelding 5"/>
          <p:cNvPicPr>
            <a:picLocks noChangeAspect="1"/>
          </p:cNvPicPr>
          <p:nvPr/>
        </p:nvPicPr>
        <p:blipFill>
          <a:blip r:embed="rId4">
            <a:extLst/>
          </a:blip>
          <a:stretch>
            <a:fillRect/>
          </a:stretch>
        </p:blipFill>
        <p:spPr>
          <a:xfrm>
            <a:off x="9629775" y="4945636"/>
            <a:ext cx="2095500" cy="625402"/>
          </a:xfrm>
          <a:prstGeom prst="rect">
            <a:avLst/>
          </a:prstGeom>
          <a:ln w="12700">
            <a:miter lim="400000"/>
          </a:ln>
        </p:spPr>
      </p:pic>
      <p:grpSp>
        <p:nvGrpSpPr>
          <p:cNvPr id="205" name="Groep 8"/>
          <p:cNvGrpSpPr/>
          <p:nvPr/>
        </p:nvGrpSpPr>
        <p:grpSpPr>
          <a:xfrm>
            <a:off x="2552546" y="1469137"/>
            <a:ext cx="6801004" cy="4946469"/>
            <a:chOff x="0" y="0"/>
            <a:chExt cx="6801002" cy="4946468"/>
          </a:xfrm>
        </p:grpSpPr>
        <p:pic>
          <p:nvPicPr>
            <p:cNvPr id="203" name="Afbeelding 3" descr="Afbeelding 3"/>
            <p:cNvPicPr>
              <a:picLocks noChangeAspect="1"/>
            </p:cNvPicPr>
            <p:nvPr/>
          </p:nvPicPr>
          <p:blipFill>
            <a:blip r:embed="rId5">
              <a:extLst/>
            </a:blip>
            <a:srcRect l="0" t="7938" r="0" b="25494"/>
            <a:stretch>
              <a:fillRect/>
            </a:stretch>
          </p:blipFill>
          <p:spPr>
            <a:xfrm>
              <a:off x="0" y="0"/>
              <a:ext cx="6801003" cy="4946469"/>
            </a:xfrm>
            <a:prstGeom prst="rect">
              <a:avLst/>
            </a:prstGeom>
            <a:ln w="12700" cap="flat">
              <a:noFill/>
              <a:miter lim="400000"/>
            </a:ln>
            <a:effectLst/>
          </p:spPr>
        </p:pic>
        <p:pic>
          <p:nvPicPr>
            <p:cNvPr id="204" name="Tijdelijke aanduiding voor inhoud 25" descr="Tijdelijke aanduiding voor inhoud 25"/>
            <p:cNvPicPr>
              <a:picLocks noChangeAspect="1"/>
            </p:cNvPicPr>
            <p:nvPr/>
          </p:nvPicPr>
          <p:blipFill>
            <a:blip r:embed="rId6">
              <a:extLst/>
            </a:blip>
            <a:srcRect l="31083" t="0" r="29421" b="20443"/>
            <a:stretch>
              <a:fillRect/>
            </a:stretch>
          </p:blipFill>
          <p:spPr>
            <a:xfrm>
              <a:off x="2857651" y="1842342"/>
              <a:ext cx="1106179" cy="1261786"/>
            </a:xfrm>
            <a:prstGeom prst="rect">
              <a:avLst/>
            </a:prstGeom>
            <a:ln w="12700" cap="flat">
              <a:noFill/>
              <a:miter lim="400000"/>
            </a:ln>
            <a:effectLst>
              <a:outerShdw sx="100000" sy="100000" kx="0" ky="0" algn="b" rotWithShape="0" blurRad="292100" dist="139700" dir="2700000">
                <a:srgbClr val="333333">
                  <a:alpha val="64999"/>
                </a:srgbClr>
              </a:outerShdw>
            </a:effectLst>
          </p:spPr>
        </p:pic>
      </p:grpSp>
      <p:pic>
        <p:nvPicPr>
          <p:cNvPr id="206" name="Afbeelding 7" descr="Afbeelding 7"/>
          <p:cNvPicPr>
            <a:picLocks noChangeAspect="1"/>
          </p:cNvPicPr>
          <p:nvPr/>
        </p:nvPicPr>
        <p:blipFill>
          <a:blip r:embed="rId7">
            <a:extLst/>
          </a:blip>
          <a:srcRect l="0" t="0" r="0" b="5766"/>
          <a:stretch>
            <a:fillRect/>
          </a:stretch>
        </p:blipFill>
        <p:spPr>
          <a:xfrm>
            <a:off x="9591498" y="2438400"/>
            <a:ext cx="2133779" cy="2337775"/>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Titel 1"/>
          <p:cNvSpPr txBox="1"/>
          <p:nvPr>
            <p:ph type="title"/>
          </p:nvPr>
        </p:nvSpPr>
        <p:spPr>
          <a:prstGeom prst="rect">
            <a:avLst/>
          </a:prstGeom>
        </p:spPr>
        <p:txBody>
          <a:bodyPr/>
          <a:lstStyle/>
          <a:p>
            <a:pPr/>
            <a:r>
              <a:t>Landschap Ouderenzorg Oost West Thuis Best</a:t>
            </a:r>
          </a:p>
        </p:txBody>
      </p:sp>
      <p:pic>
        <p:nvPicPr>
          <p:cNvPr id="211" name="Tijdelijke aanduiding voor inhoud 4" descr="Tijdelijke aanduiding voor inhoud 4"/>
          <p:cNvPicPr>
            <a:picLocks noChangeAspect="1"/>
          </p:cNvPicPr>
          <p:nvPr/>
        </p:nvPicPr>
        <p:blipFill>
          <a:blip r:embed="rId3">
            <a:extLst/>
          </a:blip>
          <a:stretch>
            <a:fillRect/>
          </a:stretch>
        </p:blipFill>
        <p:spPr>
          <a:xfrm>
            <a:off x="9629775" y="5909957"/>
            <a:ext cx="2095500" cy="703873"/>
          </a:xfrm>
          <a:prstGeom prst="rect">
            <a:avLst/>
          </a:prstGeom>
          <a:ln w="12700">
            <a:miter lim="400000"/>
          </a:ln>
        </p:spPr>
      </p:pic>
      <p:pic>
        <p:nvPicPr>
          <p:cNvPr id="212" name="Afbeelding 5" descr="Afbeelding 5"/>
          <p:cNvPicPr>
            <a:picLocks noChangeAspect="1"/>
          </p:cNvPicPr>
          <p:nvPr/>
        </p:nvPicPr>
        <p:blipFill>
          <a:blip r:embed="rId4">
            <a:extLst/>
          </a:blip>
          <a:stretch>
            <a:fillRect/>
          </a:stretch>
        </p:blipFill>
        <p:spPr>
          <a:xfrm>
            <a:off x="9629775" y="4945636"/>
            <a:ext cx="2095500" cy="625402"/>
          </a:xfrm>
          <a:prstGeom prst="rect">
            <a:avLst/>
          </a:prstGeom>
          <a:ln w="12700">
            <a:miter lim="400000"/>
          </a:ln>
        </p:spPr>
      </p:pic>
      <p:grpSp>
        <p:nvGrpSpPr>
          <p:cNvPr id="215" name="Ovaal 3"/>
          <p:cNvGrpSpPr/>
          <p:nvPr/>
        </p:nvGrpSpPr>
        <p:grpSpPr>
          <a:xfrm>
            <a:off x="2778892" y="2770970"/>
            <a:ext cx="1759133" cy="923109"/>
            <a:chOff x="0" y="0"/>
            <a:chExt cx="1759131" cy="923107"/>
          </a:xfrm>
        </p:grpSpPr>
        <p:sp>
          <p:nvSpPr>
            <p:cNvPr id="213" name="Ovaal"/>
            <p:cNvSpPr/>
            <p:nvPr/>
          </p:nvSpPr>
          <p:spPr>
            <a:xfrm>
              <a:off x="0" y="0"/>
              <a:ext cx="1759132" cy="923108"/>
            </a:xfrm>
            <a:prstGeom prst="ellipse">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14" name="Huisarts"/>
            <p:cNvSpPr txBox="1"/>
            <p:nvPr/>
          </p:nvSpPr>
          <p:spPr>
            <a:xfrm>
              <a:off x="309688" y="295010"/>
              <a:ext cx="1139756"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Huisarts</a:t>
              </a:r>
            </a:p>
          </p:txBody>
        </p:sp>
      </p:grpSp>
      <p:grpSp>
        <p:nvGrpSpPr>
          <p:cNvPr id="218" name="Ovaal 6"/>
          <p:cNvGrpSpPr/>
          <p:nvPr/>
        </p:nvGrpSpPr>
        <p:grpSpPr>
          <a:xfrm>
            <a:off x="2439493" y="4692436"/>
            <a:ext cx="2051957" cy="923109"/>
            <a:chOff x="0" y="0"/>
            <a:chExt cx="2051955" cy="923107"/>
          </a:xfrm>
        </p:grpSpPr>
        <p:sp>
          <p:nvSpPr>
            <p:cNvPr id="216" name="Ovaal"/>
            <p:cNvSpPr/>
            <p:nvPr/>
          </p:nvSpPr>
          <p:spPr>
            <a:xfrm>
              <a:off x="0" y="0"/>
              <a:ext cx="2051956" cy="923108"/>
            </a:xfrm>
            <a:prstGeom prst="ellipse">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17" name="Casemanager Dementie"/>
            <p:cNvSpPr txBox="1"/>
            <p:nvPr/>
          </p:nvSpPr>
          <p:spPr>
            <a:xfrm>
              <a:off x="352571" y="148960"/>
              <a:ext cx="1346814" cy="6251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Casemanager Dementie</a:t>
              </a:r>
            </a:p>
          </p:txBody>
        </p:sp>
      </p:grpSp>
      <p:grpSp>
        <p:nvGrpSpPr>
          <p:cNvPr id="221" name="Ovaal 7"/>
          <p:cNvGrpSpPr/>
          <p:nvPr/>
        </p:nvGrpSpPr>
        <p:grpSpPr>
          <a:xfrm>
            <a:off x="576756" y="2320192"/>
            <a:ext cx="2010057" cy="1209389"/>
            <a:chOff x="0" y="0"/>
            <a:chExt cx="2010055" cy="1209387"/>
          </a:xfrm>
        </p:grpSpPr>
        <p:sp>
          <p:nvSpPr>
            <p:cNvPr id="219" name="Ovaal"/>
            <p:cNvSpPr/>
            <p:nvPr/>
          </p:nvSpPr>
          <p:spPr>
            <a:xfrm>
              <a:off x="0" y="91343"/>
              <a:ext cx="2010056" cy="1026703"/>
            </a:xfrm>
            <a:prstGeom prst="ellipse">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20" name="Specialist Ouderen- geneeskunde"/>
            <p:cNvSpPr txBox="1"/>
            <p:nvPr/>
          </p:nvSpPr>
          <p:spPr>
            <a:xfrm>
              <a:off x="346435" y="-1"/>
              <a:ext cx="1317185" cy="12093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Specialist Ouderen- geneeskunde</a:t>
              </a:r>
            </a:p>
          </p:txBody>
        </p:sp>
      </p:grpSp>
      <p:grpSp>
        <p:nvGrpSpPr>
          <p:cNvPr id="224" name="Ovaal 8"/>
          <p:cNvGrpSpPr/>
          <p:nvPr/>
        </p:nvGrpSpPr>
        <p:grpSpPr>
          <a:xfrm>
            <a:off x="2912404" y="1642146"/>
            <a:ext cx="2007328" cy="923109"/>
            <a:chOff x="0" y="0"/>
            <a:chExt cx="2007326" cy="923107"/>
          </a:xfrm>
        </p:grpSpPr>
        <p:sp>
          <p:nvSpPr>
            <p:cNvPr id="222" name="Ovaal"/>
            <p:cNvSpPr/>
            <p:nvPr/>
          </p:nvSpPr>
          <p:spPr>
            <a:xfrm>
              <a:off x="-1" y="0"/>
              <a:ext cx="2007328" cy="923108"/>
            </a:xfrm>
            <a:prstGeom prst="ellipse">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23" name="POH-Ouderenzorg"/>
            <p:cNvSpPr txBox="1"/>
            <p:nvPr/>
          </p:nvSpPr>
          <p:spPr>
            <a:xfrm>
              <a:off x="346036" y="148960"/>
              <a:ext cx="1315254" cy="6251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POH-Ouderenzorg</a:t>
              </a:r>
            </a:p>
          </p:txBody>
        </p:sp>
      </p:grpSp>
      <p:grpSp>
        <p:nvGrpSpPr>
          <p:cNvPr id="227" name="Ovaal 9"/>
          <p:cNvGrpSpPr/>
          <p:nvPr/>
        </p:nvGrpSpPr>
        <p:grpSpPr>
          <a:xfrm>
            <a:off x="431070" y="3650155"/>
            <a:ext cx="1846217" cy="923109"/>
            <a:chOff x="0" y="0"/>
            <a:chExt cx="1846215" cy="923107"/>
          </a:xfrm>
        </p:grpSpPr>
        <p:sp>
          <p:nvSpPr>
            <p:cNvPr id="225" name="Ovaal"/>
            <p:cNvSpPr/>
            <p:nvPr/>
          </p:nvSpPr>
          <p:spPr>
            <a:xfrm>
              <a:off x="0" y="0"/>
              <a:ext cx="1846216" cy="923108"/>
            </a:xfrm>
            <a:prstGeom prst="ellipse">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26" name="Geriater"/>
            <p:cNvSpPr txBox="1"/>
            <p:nvPr/>
          </p:nvSpPr>
          <p:spPr>
            <a:xfrm>
              <a:off x="322441" y="295010"/>
              <a:ext cx="1201334"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Geriater</a:t>
              </a:r>
            </a:p>
          </p:txBody>
        </p:sp>
      </p:grpSp>
      <p:grpSp>
        <p:nvGrpSpPr>
          <p:cNvPr id="230" name="Ovaal 10"/>
          <p:cNvGrpSpPr/>
          <p:nvPr/>
        </p:nvGrpSpPr>
        <p:grpSpPr>
          <a:xfrm>
            <a:off x="854775" y="1405442"/>
            <a:ext cx="1832886" cy="923109"/>
            <a:chOff x="0" y="0"/>
            <a:chExt cx="1832884" cy="923107"/>
          </a:xfrm>
        </p:grpSpPr>
        <p:sp>
          <p:nvSpPr>
            <p:cNvPr id="228" name="Ovaal"/>
            <p:cNvSpPr/>
            <p:nvPr/>
          </p:nvSpPr>
          <p:spPr>
            <a:xfrm>
              <a:off x="-1" y="0"/>
              <a:ext cx="1832886" cy="923108"/>
            </a:xfrm>
            <a:prstGeom prst="ellipse">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29" name="Thuiszorg"/>
            <p:cNvSpPr txBox="1"/>
            <p:nvPr/>
          </p:nvSpPr>
          <p:spPr>
            <a:xfrm>
              <a:off x="320490" y="295010"/>
              <a:ext cx="1191904"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Thuiszorg</a:t>
              </a:r>
            </a:p>
          </p:txBody>
        </p:sp>
      </p:grpSp>
      <p:grpSp>
        <p:nvGrpSpPr>
          <p:cNvPr id="233" name="Ovaal 11"/>
          <p:cNvGrpSpPr/>
          <p:nvPr/>
        </p:nvGrpSpPr>
        <p:grpSpPr>
          <a:xfrm>
            <a:off x="377867" y="4785183"/>
            <a:ext cx="1883232" cy="953733"/>
            <a:chOff x="0" y="0"/>
            <a:chExt cx="1883230" cy="953731"/>
          </a:xfrm>
        </p:grpSpPr>
        <p:sp>
          <p:nvSpPr>
            <p:cNvPr id="231" name="Ovaal"/>
            <p:cNvSpPr/>
            <p:nvPr/>
          </p:nvSpPr>
          <p:spPr>
            <a:xfrm>
              <a:off x="-1" y="0"/>
              <a:ext cx="1883232" cy="953732"/>
            </a:xfrm>
            <a:prstGeom prst="ellipse">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32" name="Paramedici"/>
            <p:cNvSpPr txBox="1"/>
            <p:nvPr/>
          </p:nvSpPr>
          <p:spPr>
            <a:xfrm>
              <a:off x="327863" y="310322"/>
              <a:ext cx="1227505"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Paramedici</a:t>
              </a:r>
            </a:p>
          </p:txBody>
        </p:sp>
      </p:grpSp>
      <p:grpSp>
        <p:nvGrpSpPr>
          <p:cNvPr id="236" name="Ovaal 12"/>
          <p:cNvGrpSpPr/>
          <p:nvPr/>
        </p:nvGrpSpPr>
        <p:grpSpPr>
          <a:xfrm>
            <a:off x="7949328" y="5005130"/>
            <a:ext cx="1597411" cy="698669"/>
            <a:chOff x="0" y="0"/>
            <a:chExt cx="1597410" cy="698668"/>
          </a:xfrm>
        </p:grpSpPr>
        <p:sp>
          <p:nvSpPr>
            <p:cNvPr id="234" name="Ovaal"/>
            <p:cNvSpPr/>
            <p:nvPr/>
          </p:nvSpPr>
          <p:spPr>
            <a:xfrm>
              <a:off x="-1" y="-1"/>
              <a:ext cx="1597412" cy="698670"/>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35" name="WMO-loket"/>
            <p:cNvSpPr txBox="1"/>
            <p:nvPr/>
          </p:nvSpPr>
          <p:spPr>
            <a:xfrm>
              <a:off x="286005" y="36740"/>
              <a:ext cx="1025401" cy="6251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WMO-loket</a:t>
              </a:r>
            </a:p>
          </p:txBody>
        </p:sp>
      </p:grpSp>
      <p:grpSp>
        <p:nvGrpSpPr>
          <p:cNvPr id="239" name="Ovaal 13"/>
          <p:cNvGrpSpPr/>
          <p:nvPr/>
        </p:nvGrpSpPr>
        <p:grpSpPr>
          <a:xfrm>
            <a:off x="6966715" y="3189796"/>
            <a:ext cx="1370295" cy="711971"/>
            <a:chOff x="0" y="0"/>
            <a:chExt cx="1370293" cy="711970"/>
          </a:xfrm>
        </p:grpSpPr>
        <p:sp>
          <p:nvSpPr>
            <p:cNvPr id="237" name="Ovaal"/>
            <p:cNvSpPr/>
            <p:nvPr/>
          </p:nvSpPr>
          <p:spPr>
            <a:xfrm>
              <a:off x="0" y="-1"/>
              <a:ext cx="1370294" cy="711972"/>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38" name="ELV"/>
            <p:cNvSpPr txBox="1"/>
            <p:nvPr/>
          </p:nvSpPr>
          <p:spPr>
            <a:xfrm>
              <a:off x="252745" y="189440"/>
              <a:ext cx="864804" cy="333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ELV</a:t>
              </a:r>
            </a:p>
          </p:txBody>
        </p:sp>
      </p:grpSp>
      <p:grpSp>
        <p:nvGrpSpPr>
          <p:cNvPr id="242" name="Ovaal 14"/>
          <p:cNvGrpSpPr/>
          <p:nvPr/>
        </p:nvGrpSpPr>
        <p:grpSpPr>
          <a:xfrm>
            <a:off x="8523420" y="1380211"/>
            <a:ext cx="1605319" cy="854350"/>
            <a:chOff x="0" y="0"/>
            <a:chExt cx="1605318" cy="854349"/>
          </a:xfrm>
        </p:grpSpPr>
        <p:sp>
          <p:nvSpPr>
            <p:cNvPr id="240" name="Ovaal"/>
            <p:cNvSpPr/>
            <p:nvPr/>
          </p:nvSpPr>
          <p:spPr>
            <a:xfrm>
              <a:off x="-1" y="0"/>
              <a:ext cx="1605320" cy="854350"/>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41" name="Sociaal Domein"/>
            <p:cNvSpPr txBox="1"/>
            <p:nvPr/>
          </p:nvSpPr>
          <p:spPr>
            <a:xfrm>
              <a:off x="287162" y="114580"/>
              <a:ext cx="1030993" cy="62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Sociaal Domein</a:t>
              </a:r>
            </a:p>
          </p:txBody>
        </p:sp>
      </p:grpSp>
      <p:grpSp>
        <p:nvGrpSpPr>
          <p:cNvPr id="245" name="Ovaal 15"/>
          <p:cNvGrpSpPr/>
          <p:nvPr/>
        </p:nvGrpSpPr>
        <p:grpSpPr>
          <a:xfrm>
            <a:off x="9402987" y="4213423"/>
            <a:ext cx="1461481" cy="742701"/>
            <a:chOff x="0" y="0"/>
            <a:chExt cx="1461479" cy="742700"/>
          </a:xfrm>
        </p:grpSpPr>
        <p:sp>
          <p:nvSpPr>
            <p:cNvPr id="243" name="Ovaal"/>
            <p:cNvSpPr/>
            <p:nvPr/>
          </p:nvSpPr>
          <p:spPr>
            <a:xfrm>
              <a:off x="0" y="-1"/>
              <a:ext cx="1461480" cy="742702"/>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44" name="VVT’s"/>
            <p:cNvSpPr txBox="1"/>
            <p:nvPr/>
          </p:nvSpPr>
          <p:spPr>
            <a:xfrm>
              <a:off x="266098" y="204806"/>
              <a:ext cx="929284"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VVT’s</a:t>
              </a:r>
            </a:p>
          </p:txBody>
        </p:sp>
      </p:grpSp>
      <p:grpSp>
        <p:nvGrpSpPr>
          <p:cNvPr id="248" name="Ovaal 16"/>
          <p:cNvGrpSpPr/>
          <p:nvPr/>
        </p:nvGrpSpPr>
        <p:grpSpPr>
          <a:xfrm>
            <a:off x="7015491" y="4106700"/>
            <a:ext cx="2004649" cy="770849"/>
            <a:chOff x="0" y="0"/>
            <a:chExt cx="2004647" cy="770848"/>
          </a:xfrm>
        </p:grpSpPr>
        <p:sp>
          <p:nvSpPr>
            <p:cNvPr id="246" name="Ovaal"/>
            <p:cNvSpPr/>
            <p:nvPr/>
          </p:nvSpPr>
          <p:spPr>
            <a:xfrm>
              <a:off x="0" y="-1"/>
              <a:ext cx="2004648" cy="770850"/>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47" name="PlusPunt…"/>
            <p:cNvSpPr txBox="1"/>
            <p:nvPr/>
          </p:nvSpPr>
          <p:spPr>
            <a:xfrm>
              <a:off x="345643" y="72829"/>
              <a:ext cx="1313362" cy="62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t>PlusPunt</a:t>
              </a:r>
            </a:p>
            <a:p>
              <a:pPr algn="ctr">
                <a:defRPr>
                  <a:solidFill>
                    <a:srgbClr val="FFFFFF"/>
                  </a:solidFill>
                </a:defRPr>
              </a:pPr>
              <a:r>
                <a:t>Ouderenzorg</a:t>
              </a:r>
            </a:p>
          </p:txBody>
        </p:sp>
      </p:grpSp>
      <p:grpSp>
        <p:nvGrpSpPr>
          <p:cNvPr id="251" name="Ovaal 17"/>
          <p:cNvGrpSpPr/>
          <p:nvPr/>
        </p:nvGrpSpPr>
        <p:grpSpPr>
          <a:xfrm>
            <a:off x="8459190" y="3327851"/>
            <a:ext cx="2175099" cy="762667"/>
            <a:chOff x="0" y="0"/>
            <a:chExt cx="2175098" cy="762665"/>
          </a:xfrm>
        </p:grpSpPr>
        <p:sp>
          <p:nvSpPr>
            <p:cNvPr id="249" name="Ovaal"/>
            <p:cNvSpPr/>
            <p:nvPr/>
          </p:nvSpPr>
          <p:spPr>
            <a:xfrm>
              <a:off x="-1" y="0"/>
              <a:ext cx="2175100" cy="762666"/>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50" name="Semi Acute Unit Geriatrie"/>
            <p:cNvSpPr txBox="1"/>
            <p:nvPr/>
          </p:nvSpPr>
          <p:spPr>
            <a:xfrm>
              <a:off x="370605" y="68738"/>
              <a:ext cx="1433887" cy="62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Semi Acute Unit Geriatrie</a:t>
              </a:r>
            </a:p>
          </p:txBody>
        </p:sp>
      </p:grpSp>
      <p:grpSp>
        <p:nvGrpSpPr>
          <p:cNvPr id="254" name="Ovaal 18"/>
          <p:cNvGrpSpPr/>
          <p:nvPr/>
        </p:nvGrpSpPr>
        <p:grpSpPr>
          <a:xfrm>
            <a:off x="10030607" y="2680735"/>
            <a:ext cx="2035303" cy="673455"/>
            <a:chOff x="0" y="0"/>
            <a:chExt cx="2035302" cy="673453"/>
          </a:xfrm>
        </p:grpSpPr>
        <p:sp>
          <p:nvSpPr>
            <p:cNvPr id="252" name="Ovaal"/>
            <p:cNvSpPr/>
            <p:nvPr/>
          </p:nvSpPr>
          <p:spPr>
            <a:xfrm>
              <a:off x="-1" y="0"/>
              <a:ext cx="2035304" cy="673454"/>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53" name="Anders Beter Centrum"/>
            <p:cNvSpPr txBox="1"/>
            <p:nvPr/>
          </p:nvSpPr>
          <p:spPr>
            <a:xfrm>
              <a:off x="350132" y="24132"/>
              <a:ext cx="1335037" cy="62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Anders Beter Centrum</a:t>
              </a:r>
            </a:p>
          </p:txBody>
        </p:sp>
      </p:grpSp>
      <p:grpSp>
        <p:nvGrpSpPr>
          <p:cNvPr id="257" name="Ovaal 19"/>
          <p:cNvGrpSpPr/>
          <p:nvPr/>
        </p:nvGrpSpPr>
        <p:grpSpPr>
          <a:xfrm>
            <a:off x="7056781" y="1350239"/>
            <a:ext cx="1339647" cy="590473"/>
            <a:chOff x="0" y="0"/>
            <a:chExt cx="1339646" cy="590472"/>
          </a:xfrm>
        </p:grpSpPr>
        <p:sp>
          <p:nvSpPr>
            <p:cNvPr id="255" name="Ovaal"/>
            <p:cNvSpPr/>
            <p:nvPr/>
          </p:nvSpPr>
          <p:spPr>
            <a:xfrm>
              <a:off x="-1" y="-1"/>
              <a:ext cx="1339648" cy="590474"/>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C00000"/>
                  </a:solidFill>
                </a:defRPr>
              </a:pPr>
            </a:p>
          </p:txBody>
        </p:sp>
        <p:sp>
          <p:nvSpPr>
            <p:cNvPr id="256" name="ACP"/>
            <p:cNvSpPr txBox="1"/>
            <p:nvPr/>
          </p:nvSpPr>
          <p:spPr>
            <a:xfrm>
              <a:off x="248255" y="128692"/>
              <a:ext cx="843135"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C00000"/>
                  </a:solidFill>
                </a:defRPr>
              </a:lvl1pPr>
            </a:lstStyle>
            <a:p>
              <a:pPr/>
              <a:r>
                <a:t>ACP</a:t>
              </a:r>
            </a:p>
          </p:txBody>
        </p:sp>
      </p:grpSp>
      <p:grpSp>
        <p:nvGrpSpPr>
          <p:cNvPr id="260" name="Ovaal 20"/>
          <p:cNvGrpSpPr/>
          <p:nvPr/>
        </p:nvGrpSpPr>
        <p:grpSpPr>
          <a:xfrm>
            <a:off x="6587884" y="2166219"/>
            <a:ext cx="1447443" cy="798071"/>
            <a:chOff x="0" y="0"/>
            <a:chExt cx="1447441" cy="798069"/>
          </a:xfrm>
        </p:grpSpPr>
        <p:sp>
          <p:nvSpPr>
            <p:cNvPr id="258" name="Ovaal"/>
            <p:cNvSpPr/>
            <p:nvPr/>
          </p:nvSpPr>
          <p:spPr>
            <a:xfrm>
              <a:off x="0" y="0"/>
              <a:ext cx="1447442" cy="798070"/>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C00000"/>
                  </a:solidFill>
                </a:defRPr>
              </a:pPr>
            </a:p>
          </p:txBody>
        </p:sp>
        <p:sp>
          <p:nvSpPr>
            <p:cNvPr id="259" name="MDO"/>
            <p:cNvSpPr txBox="1"/>
            <p:nvPr/>
          </p:nvSpPr>
          <p:spPr>
            <a:xfrm>
              <a:off x="264042" y="232490"/>
              <a:ext cx="919358" cy="333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C00000"/>
                  </a:solidFill>
                </a:defRPr>
              </a:lvl1pPr>
            </a:lstStyle>
            <a:p>
              <a:pPr/>
              <a:r>
                <a:t>MDO</a:t>
              </a:r>
            </a:p>
          </p:txBody>
        </p:sp>
      </p:grpSp>
      <p:grpSp>
        <p:nvGrpSpPr>
          <p:cNvPr id="263" name="Ovaal 21"/>
          <p:cNvGrpSpPr/>
          <p:nvPr/>
        </p:nvGrpSpPr>
        <p:grpSpPr>
          <a:xfrm>
            <a:off x="5652992" y="5615735"/>
            <a:ext cx="2094091" cy="815787"/>
            <a:chOff x="0" y="0"/>
            <a:chExt cx="2094090" cy="815786"/>
          </a:xfrm>
        </p:grpSpPr>
        <p:sp>
          <p:nvSpPr>
            <p:cNvPr id="261" name="Ovaal"/>
            <p:cNvSpPr/>
            <p:nvPr/>
          </p:nvSpPr>
          <p:spPr>
            <a:xfrm>
              <a:off x="-1" y="-1"/>
              <a:ext cx="2094092" cy="815788"/>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C00000"/>
                  </a:solidFill>
                </a:defRPr>
              </a:pPr>
            </a:p>
          </p:txBody>
        </p:sp>
        <p:sp>
          <p:nvSpPr>
            <p:cNvPr id="262" name="Transmurale Ouderenzorg"/>
            <p:cNvSpPr txBox="1"/>
            <p:nvPr/>
          </p:nvSpPr>
          <p:spPr>
            <a:xfrm>
              <a:off x="358741" y="95298"/>
              <a:ext cx="1376608" cy="62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C00000"/>
                  </a:solidFill>
                </a:defRPr>
              </a:lvl1pPr>
            </a:lstStyle>
            <a:p>
              <a:pPr/>
              <a:r>
                <a:t>Transmurale Ouderenzorg</a:t>
              </a:r>
            </a:p>
          </p:txBody>
        </p:sp>
      </p:grpSp>
      <p:grpSp>
        <p:nvGrpSpPr>
          <p:cNvPr id="266" name="Ovaal 22"/>
          <p:cNvGrpSpPr/>
          <p:nvPr/>
        </p:nvGrpSpPr>
        <p:grpSpPr>
          <a:xfrm>
            <a:off x="10641690" y="3709184"/>
            <a:ext cx="1424219" cy="660323"/>
            <a:chOff x="0" y="0"/>
            <a:chExt cx="1424218" cy="660322"/>
          </a:xfrm>
        </p:grpSpPr>
        <p:sp>
          <p:nvSpPr>
            <p:cNvPr id="264" name="Ovaal"/>
            <p:cNvSpPr/>
            <p:nvPr/>
          </p:nvSpPr>
          <p:spPr>
            <a:xfrm>
              <a:off x="-1" y="-1"/>
              <a:ext cx="1424220" cy="660324"/>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65" name="GRZ"/>
            <p:cNvSpPr txBox="1"/>
            <p:nvPr/>
          </p:nvSpPr>
          <p:spPr>
            <a:xfrm>
              <a:off x="260642" y="163617"/>
              <a:ext cx="902935"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GRZ</a:t>
              </a:r>
            </a:p>
          </p:txBody>
        </p:sp>
      </p:grpSp>
      <p:grpSp>
        <p:nvGrpSpPr>
          <p:cNvPr id="269" name="Ovaal 23"/>
          <p:cNvGrpSpPr/>
          <p:nvPr/>
        </p:nvGrpSpPr>
        <p:grpSpPr>
          <a:xfrm>
            <a:off x="4669652" y="4856796"/>
            <a:ext cx="2033267" cy="691101"/>
            <a:chOff x="0" y="0"/>
            <a:chExt cx="2033266" cy="691100"/>
          </a:xfrm>
        </p:grpSpPr>
        <p:sp>
          <p:nvSpPr>
            <p:cNvPr id="267" name="Ovaal"/>
            <p:cNvSpPr/>
            <p:nvPr/>
          </p:nvSpPr>
          <p:spPr>
            <a:xfrm>
              <a:off x="-1" y="-1"/>
              <a:ext cx="2033268" cy="691102"/>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C00000"/>
                  </a:solidFill>
                </a:defRPr>
              </a:pPr>
            </a:p>
          </p:txBody>
        </p:sp>
        <p:sp>
          <p:nvSpPr>
            <p:cNvPr id="268" name="Zorgleefplan"/>
            <p:cNvSpPr txBox="1"/>
            <p:nvPr/>
          </p:nvSpPr>
          <p:spPr>
            <a:xfrm>
              <a:off x="349834" y="179005"/>
              <a:ext cx="1333597" cy="333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C00000"/>
                  </a:solidFill>
                </a:defRPr>
              </a:lvl1pPr>
            </a:lstStyle>
            <a:p>
              <a:pPr/>
              <a:r>
                <a:t>Zorgleefplan</a:t>
              </a:r>
            </a:p>
          </p:txBody>
        </p:sp>
      </p:grpSp>
      <p:grpSp>
        <p:nvGrpSpPr>
          <p:cNvPr id="272" name="Ovaal 24"/>
          <p:cNvGrpSpPr/>
          <p:nvPr/>
        </p:nvGrpSpPr>
        <p:grpSpPr>
          <a:xfrm>
            <a:off x="1645197" y="5734718"/>
            <a:ext cx="1883231" cy="767155"/>
            <a:chOff x="0" y="0"/>
            <a:chExt cx="1883230" cy="767153"/>
          </a:xfrm>
        </p:grpSpPr>
        <p:sp>
          <p:nvSpPr>
            <p:cNvPr id="270" name="Ovaal"/>
            <p:cNvSpPr/>
            <p:nvPr/>
          </p:nvSpPr>
          <p:spPr>
            <a:xfrm>
              <a:off x="-1" y="0"/>
              <a:ext cx="1883232" cy="767154"/>
            </a:xfrm>
            <a:prstGeom prst="ellipse">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71" name="Apotheker"/>
            <p:cNvSpPr txBox="1"/>
            <p:nvPr/>
          </p:nvSpPr>
          <p:spPr>
            <a:xfrm>
              <a:off x="327863" y="217033"/>
              <a:ext cx="1227505"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Apotheker</a:t>
              </a:r>
            </a:p>
          </p:txBody>
        </p:sp>
      </p:grpSp>
      <p:pic>
        <p:nvPicPr>
          <p:cNvPr id="273" name="Tijdelijke aanduiding voor inhoud 25" descr="Tijdelijke aanduiding voor inhoud 25"/>
          <p:cNvPicPr>
            <a:picLocks noChangeAspect="1"/>
          </p:cNvPicPr>
          <p:nvPr/>
        </p:nvPicPr>
        <p:blipFill>
          <a:blip r:embed="rId5">
            <a:extLst/>
          </a:blip>
          <a:srcRect l="31083" t="0" r="29421" b="20443"/>
          <a:stretch>
            <a:fillRect/>
          </a:stretch>
        </p:blipFill>
        <p:spPr>
          <a:xfrm>
            <a:off x="5410198" y="3311480"/>
            <a:ext cx="1106179" cy="1261785"/>
          </a:xfrm>
          <a:prstGeom prst="rect">
            <a:avLst/>
          </a:prstGeom>
          <a:ln w="12700">
            <a:miter lim="400000"/>
          </a:ln>
          <a:effectLst>
            <a:outerShdw sx="100000" sy="100000" kx="0" ky="0" algn="b" rotWithShape="0" blurRad="292100" dist="139700" dir="2700000">
              <a:srgbClr val="333333">
                <a:alpha val="64999"/>
              </a:srgbClr>
            </a:outerShdw>
          </a:effectLst>
        </p:spPr>
      </p:pic>
      <p:grpSp>
        <p:nvGrpSpPr>
          <p:cNvPr id="276" name="Ovaal 26"/>
          <p:cNvGrpSpPr/>
          <p:nvPr/>
        </p:nvGrpSpPr>
        <p:grpSpPr>
          <a:xfrm>
            <a:off x="5051993" y="1426871"/>
            <a:ext cx="1850513" cy="691101"/>
            <a:chOff x="0" y="0"/>
            <a:chExt cx="1850512" cy="691100"/>
          </a:xfrm>
        </p:grpSpPr>
        <p:sp>
          <p:nvSpPr>
            <p:cNvPr id="274" name="Ovaal"/>
            <p:cNvSpPr/>
            <p:nvPr/>
          </p:nvSpPr>
          <p:spPr>
            <a:xfrm>
              <a:off x="-1" y="-1"/>
              <a:ext cx="1850514" cy="691102"/>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C00000"/>
                  </a:solidFill>
                </a:defRPr>
              </a:pPr>
            </a:p>
          </p:txBody>
        </p:sp>
        <p:sp>
          <p:nvSpPr>
            <p:cNvPr id="275" name="Casefinding"/>
            <p:cNvSpPr txBox="1"/>
            <p:nvPr/>
          </p:nvSpPr>
          <p:spPr>
            <a:xfrm>
              <a:off x="323071" y="179005"/>
              <a:ext cx="1204370" cy="333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C00000"/>
                  </a:solidFill>
                </a:defRPr>
              </a:lvl1pPr>
            </a:lstStyle>
            <a:p>
              <a:pPr/>
              <a:r>
                <a:t>Casefinding</a:t>
              </a:r>
            </a:p>
          </p:txBody>
        </p:sp>
      </p:grpSp>
      <p:grpSp>
        <p:nvGrpSpPr>
          <p:cNvPr id="279" name="Ovaal 27"/>
          <p:cNvGrpSpPr/>
          <p:nvPr/>
        </p:nvGrpSpPr>
        <p:grpSpPr>
          <a:xfrm>
            <a:off x="8074794" y="2431137"/>
            <a:ext cx="1859945" cy="832411"/>
            <a:chOff x="0" y="0"/>
            <a:chExt cx="1859944" cy="832410"/>
          </a:xfrm>
        </p:grpSpPr>
        <p:sp>
          <p:nvSpPr>
            <p:cNvPr id="277" name="Ovaal"/>
            <p:cNvSpPr/>
            <p:nvPr/>
          </p:nvSpPr>
          <p:spPr>
            <a:xfrm>
              <a:off x="-1" y="-1"/>
              <a:ext cx="1859946" cy="832412"/>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78" name="Ziekenhuis"/>
            <p:cNvSpPr txBox="1"/>
            <p:nvPr/>
          </p:nvSpPr>
          <p:spPr>
            <a:xfrm>
              <a:off x="324451" y="249660"/>
              <a:ext cx="1211042" cy="333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Ziekenhuis</a:t>
              </a:r>
            </a:p>
          </p:txBody>
        </p:sp>
      </p:grpSp>
      <p:grpSp>
        <p:nvGrpSpPr>
          <p:cNvPr id="282" name="Ovaal 28"/>
          <p:cNvGrpSpPr/>
          <p:nvPr/>
        </p:nvGrpSpPr>
        <p:grpSpPr>
          <a:xfrm>
            <a:off x="7955785" y="5873967"/>
            <a:ext cx="1370295" cy="711971"/>
            <a:chOff x="0" y="0"/>
            <a:chExt cx="1370293" cy="711970"/>
          </a:xfrm>
        </p:grpSpPr>
        <p:sp>
          <p:nvSpPr>
            <p:cNvPr id="280" name="Ovaal"/>
            <p:cNvSpPr/>
            <p:nvPr/>
          </p:nvSpPr>
          <p:spPr>
            <a:xfrm>
              <a:off x="0" y="-1"/>
              <a:ext cx="1370294" cy="711972"/>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81" name="GGZ"/>
            <p:cNvSpPr txBox="1"/>
            <p:nvPr/>
          </p:nvSpPr>
          <p:spPr>
            <a:xfrm>
              <a:off x="252745" y="189440"/>
              <a:ext cx="864804" cy="333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GGZ</a:t>
              </a:r>
            </a:p>
          </p:txBody>
        </p:sp>
      </p:grpSp>
      <p:grpSp>
        <p:nvGrpSpPr>
          <p:cNvPr id="285" name="Ovaal 29"/>
          <p:cNvGrpSpPr/>
          <p:nvPr/>
        </p:nvGrpSpPr>
        <p:grpSpPr>
          <a:xfrm>
            <a:off x="4763194" y="2310263"/>
            <a:ext cx="1692429" cy="798071"/>
            <a:chOff x="0" y="0"/>
            <a:chExt cx="1692428" cy="798069"/>
          </a:xfrm>
        </p:grpSpPr>
        <p:sp>
          <p:nvSpPr>
            <p:cNvPr id="283" name="Ovaal"/>
            <p:cNvSpPr/>
            <p:nvPr/>
          </p:nvSpPr>
          <p:spPr>
            <a:xfrm>
              <a:off x="-1" y="0"/>
              <a:ext cx="1692430" cy="798070"/>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C00000"/>
                  </a:solidFill>
                </a:defRPr>
              </a:pPr>
            </a:p>
          </p:txBody>
        </p:sp>
        <p:sp>
          <p:nvSpPr>
            <p:cNvPr id="284" name="Proactieve Zorg"/>
            <p:cNvSpPr txBox="1"/>
            <p:nvPr/>
          </p:nvSpPr>
          <p:spPr>
            <a:xfrm>
              <a:off x="299919" y="86440"/>
              <a:ext cx="1092590" cy="62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C00000"/>
                  </a:solidFill>
                </a:defRPr>
              </a:lvl1pPr>
            </a:lstStyle>
            <a:p>
              <a:pPr/>
              <a:r>
                <a:t>Proactieve Zorg</a:t>
              </a:r>
            </a:p>
          </p:txBody>
        </p:sp>
      </p:grpSp>
      <p:grpSp>
        <p:nvGrpSpPr>
          <p:cNvPr id="288" name="Ovaal 30"/>
          <p:cNvGrpSpPr/>
          <p:nvPr/>
        </p:nvGrpSpPr>
        <p:grpSpPr>
          <a:xfrm>
            <a:off x="2452586" y="3888113"/>
            <a:ext cx="2645039" cy="691101"/>
            <a:chOff x="0" y="0"/>
            <a:chExt cx="2645037" cy="691100"/>
          </a:xfrm>
        </p:grpSpPr>
        <p:sp>
          <p:nvSpPr>
            <p:cNvPr id="286" name="Ovaal"/>
            <p:cNvSpPr/>
            <p:nvPr/>
          </p:nvSpPr>
          <p:spPr>
            <a:xfrm>
              <a:off x="0" y="-1"/>
              <a:ext cx="2645038" cy="691102"/>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C00000"/>
                  </a:solidFill>
                </a:defRPr>
              </a:pPr>
            </a:p>
          </p:txBody>
        </p:sp>
        <p:sp>
          <p:nvSpPr>
            <p:cNvPr id="287" name="Casemanagement"/>
            <p:cNvSpPr txBox="1"/>
            <p:nvPr/>
          </p:nvSpPr>
          <p:spPr>
            <a:xfrm>
              <a:off x="439427" y="179005"/>
              <a:ext cx="1766185" cy="333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C00000"/>
                  </a:solidFill>
                </a:defRPr>
              </a:lvl1pPr>
            </a:lstStyle>
            <a:p>
              <a:pPr/>
              <a:r>
                <a:t>Casemanagement</a:t>
              </a:r>
            </a:p>
          </p:txBody>
        </p:sp>
      </p:grpSp>
      <p:grpSp>
        <p:nvGrpSpPr>
          <p:cNvPr id="291" name="Ovaal 31"/>
          <p:cNvGrpSpPr/>
          <p:nvPr/>
        </p:nvGrpSpPr>
        <p:grpSpPr>
          <a:xfrm>
            <a:off x="10272766" y="1536590"/>
            <a:ext cx="1759132" cy="923109"/>
            <a:chOff x="0" y="0"/>
            <a:chExt cx="1759131" cy="923107"/>
          </a:xfrm>
        </p:grpSpPr>
        <p:sp>
          <p:nvSpPr>
            <p:cNvPr id="289" name="Ovaal"/>
            <p:cNvSpPr/>
            <p:nvPr/>
          </p:nvSpPr>
          <p:spPr>
            <a:xfrm>
              <a:off x="0" y="0"/>
              <a:ext cx="1759132" cy="923108"/>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90" name="Team Highcare"/>
            <p:cNvSpPr txBox="1"/>
            <p:nvPr/>
          </p:nvSpPr>
          <p:spPr>
            <a:xfrm>
              <a:off x="309688" y="148960"/>
              <a:ext cx="1139756" cy="6251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Team Highcare</a:t>
              </a:r>
            </a:p>
          </p:txBody>
        </p:sp>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5" name="Titel 1"/>
          <p:cNvSpPr txBox="1"/>
          <p:nvPr>
            <p:ph type="title"/>
          </p:nvPr>
        </p:nvSpPr>
        <p:spPr>
          <a:prstGeom prst="rect">
            <a:avLst/>
          </a:prstGeom>
        </p:spPr>
        <p:txBody>
          <a:bodyPr/>
          <a:lstStyle/>
          <a:p>
            <a:pPr/>
            <a:r>
              <a:t>Landschap Ouderenzorg Oost West Thuis Best</a:t>
            </a:r>
          </a:p>
        </p:txBody>
      </p:sp>
      <p:pic>
        <p:nvPicPr>
          <p:cNvPr id="296" name="Tijdelijke aanduiding voor inhoud 4" descr="Tijdelijke aanduiding voor inhoud 4"/>
          <p:cNvPicPr>
            <a:picLocks noChangeAspect="1"/>
          </p:cNvPicPr>
          <p:nvPr/>
        </p:nvPicPr>
        <p:blipFill>
          <a:blip r:embed="rId3">
            <a:extLst/>
          </a:blip>
          <a:stretch>
            <a:fillRect/>
          </a:stretch>
        </p:blipFill>
        <p:spPr>
          <a:xfrm>
            <a:off x="9629775" y="5909957"/>
            <a:ext cx="2095500" cy="703873"/>
          </a:xfrm>
          <a:prstGeom prst="rect">
            <a:avLst/>
          </a:prstGeom>
          <a:ln w="12700">
            <a:miter lim="400000"/>
          </a:ln>
        </p:spPr>
      </p:pic>
      <p:pic>
        <p:nvPicPr>
          <p:cNvPr id="297" name="Afbeelding 5" descr="Afbeelding 5"/>
          <p:cNvPicPr>
            <a:picLocks noChangeAspect="1"/>
          </p:cNvPicPr>
          <p:nvPr/>
        </p:nvPicPr>
        <p:blipFill>
          <a:blip r:embed="rId4">
            <a:extLst/>
          </a:blip>
          <a:stretch>
            <a:fillRect/>
          </a:stretch>
        </p:blipFill>
        <p:spPr>
          <a:xfrm>
            <a:off x="9629775" y="4945636"/>
            <a:ext cx="2095500" cy="625402"/>
          </a:xfrm>
          <a:prstGeom prst="rect">
            <a:avLst/>
          </a:prstGeom>
          <a:ln w="12700">
            <a:miter lim="400000"/>
          </a:ln>
        </p:spPr>
      </p:pic>
      <p:grpSp>
        <p:nvGrpSpPr>
          <p:cNvPr id="300" name="Ovaal 7"/>
          <p:cNvGrpSpPr/>
          <p:nvPr/>
        </p:nvGrpSpPr>
        <p:grpSpPr>
          <a:xfrm>
            <a:off x="576756" y="2320192"/>
            <a:ext cx="2010057" cy="1209389"/>
            <a:chOff x="0" y="0"/>
            <a:chExt cx="2010055" cy="1209387"/>
          </a:xfrm>
        </p:grpSpPr>
        <p:sp>
          <p:nvSpPr>
            <p:cNvPr id="298" name="Ovaal"/>
            <p:cNvSpPr/>
            <p:nvPr/>
          </p:nvSpPr>
          <p:spPr>
            <a:xfrm>
              <a:off x="0" y="91343"/>
              <a:ext cx="2010056" cy="1026703"/>
            </a:xfrm>
            <a:prstGeom prst="ellipse">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299" name="Specialist Ouderen- geneeskunde"/>
            <p:cNvSpPr txBox="1"/>
            <p:nvPr/>
          </p:nvSpPr>
          <p:spPr>
            <a:xfrm>
              <a:off x="346435" y="-1"/>
              <a:ext cx="1317185" cy="12093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Specialist Ouderen- geneeskunde</a:t>
              </a:r>
            </a:p>
          </p:txBody>
        </p:sp>
      </p:grpSp>
      <p:grpSp>
        <p:nvGrpSpPr>
          <p:cNvPr id="303" name="Ovaal 8"/>
          <p:cNvGrpSpPr/>
          <p:nvPr/>
        </p:nvGrpSpPr>
        <p:grpSpPr>
          <a:xfrm>
            <a:off x="2912404" y="1642146"/>
            <a:ext cx="2007328" cy="923109"/>
            <a:chOff x="0" y="0"/>
            <a:chExt cx="2007326" cy="923107"/>
          </a:xfrm>
        </p:grpSpPr>
        <p:sp>
          <p:nvSpPr>
            <p:cNvPr id="301" name="Ovaal"/>
            <p:cNvSpPr/>
            <p:nvPr/>
          </p:nvSpPr>
          <p:spPr>
            <a:xfrm>
              <a:off x="-1" y="0"/>
              <a:ext cx="2007328" cy="923108"/>
            </a:xfrm>
            <a:prstGeom prst="ellipse">
              <a:avLst/>
            </a:prstGeom>
            <a:solidFill>
              <a:schemeClr val="accent1"/>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302" name="POH-Ouderenzorg"/>
            <p:cNvSpPr txBox="1"/>
            <p:nvPr/>
          </p:nvSpPr>
          <p:spPr>
            <a:xfrm>
              <a:off x="346036" y="148960"/>
              <a:ext cx="1315254" cy="6251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POH-Ouderenzorg</a:t>
              </a:r>
            </a:p>
          </p:txBody>
        </p:sp>
      </p:grpSp>
      <p:grpSp>
        <p:nvGrpSpPr>
          <p:cNvPr id="306" name="Ovaal 14"/>
          <p:cNvGrpSpPr/>
          <p:nvPr/>
        </p:nvGrpSpPr>
        <p:grpSpPr>
          <a:xfrm>
            <a:off x="8523420" y="1380211"/>
            <a:ext cx="1605319" cy="854350"/>
            <a:chOff x="0" y="0"/>
            <a:chExt cx="1605318" cy="854349"/>
          </a:xfrm>
        </p:grpSpPr>
        <p:sp>
          <p:nvSpPr>
            <p:cNvPr id="304" name="Ovaal"/>
            <p:cNvSpPr/>
            <p:nvPr/>
          </p:nvSpPr>
          <p:spPr>
            <a:xfrm>
              <a:off x="-1" y="0"/>
              <a:ext cx="1605320" cy="854350"/>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305" name="Sociaal Domein"/>
            <p:cNvSpPr txBox="1"/>
            <p:nvPr/>
          </p:nvSpPr>
          <p:spPr>
            <a:xfrm>
              <a:off x="287162" y="114580"/>
              <a:ext cx="1030993" cy="62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Sociaal Domein</a:t>
              </a:r>
            </a:p>
          </p:txBody>
        </p:sp>
      </p:grpSp>
      <p:grpSp>
        <p:nvGrpSpPr>
          <p:cNvPr id="309" name="Ovaal 16"/>
          <p:cNvGrpSpPr/>
          <p:nvPr/>
        </p:nvGrpSpPr>
        <p:grpSpPr>
          <a:xfrm>
            <a:off x="7015491" y="4106700"/>
            <a:ext cx="2004649" cy="770849"/>
            <a:chOff x="0" y="0"/>
            <a:chExt cx="2004647" cy="770848"/>
          </a:xfrm>
        </p:grpSpPr>
        <p:sp>
          <p:nvSpPr>
            <p:cNvPr id="307" name="Ovaal"/>
            <p:cNvSpPr/>
            <p:nvPr/>
          </p:nvSpPr>
          <p:spPr>
            <a:xfrm>
              <a:off x="0" y="-1"/>
              <a:ext cx="2004648" cy="770850"/>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308" name="PlusPunt…"/>
            <p:cNvSpPr txBox="1"/>
            <p:nvPr/>
          </p:nvSpPr>
          <p:spPr>
            <a:xfrm>
              <a:off x="345643" y="72829"/>
              <a:ext cx="1313362" cy="62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p>
              <a:pPr algn="ctr">
                <a:defRPr>
                  <a:solidFill>
                    <a:srgbClr val="FFFFFF"/>
                  </a:solidFill>
                </a:defRPr>
              </a:pPr>
              <a:r>
                <a:t>PlusPunt</a:t>
              </a:r>
            </a:p>
            <a:p>
              <a:pPr algn="ctr">
                <a:defRPr>
                  <a:solidFill>
                    <a:srgbClr val="FFFFFF"/>
                  </a:solidFill>
                </a:defRPr>
              </a:pPr>
              <a:r>
                <a:t>Ouderenzorg</a:t>
              </a:r>
            </a:p>
          </p:txBody>
        </p:sp>
      </p:grpSp>
      <p:grpSp>
        <p:nvGrpSpPr>
          <p:cNvPr id="312" name="Ovaal 17"/>
          <p:cNvGrpSpPr/>
          <p:nvPr/>
        </p:nvGrpSpPr>
        <p:grpSpPr>
          <a:xfrm>
            <a:off x="8459190" y="3327851"/>
            <a:ext cx="2175099" cy="762667"/>
            <a:chOff x="0" y="0"/>
            <a:chExt cx="2175098" cy="762665"/>
          </a:xfrm>
        </p:grpSpPr>
        <p:sp>
          <p:nvSpPr>
            <p:cNvPr id="310" name="Ovaal"/>
            <p:cNvSpPr/>
            <p:nvPr/>
          </p:nvSpPr>
          <p:spPr>
            <a:xfrm>
              <a:off x="-1" y="0"/>
              <a:ext cx="2175100" cy="762666"/>
            </a:xfrm>
            <a:prstGeom prst="ellipse">
              <a:avLst/>
            </a:prstGeom>
            <a:solidFill>
              <a:srgbClr val="00B05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FFFFFF"/>
                  </a:solidFill>
                </a:defRPr>
              </a:pPr>
            </a:p>
          </p:txBody>
        </p:sp>
        <p:sp>
          <p:nvSpPr>
            <p:cNvPr id="311" name="Semi Acute Unit Geriatrie"/>
            <p:cNvSpPr txBox="1"/>
            <p:nvPr/>
          </p:nvSpPr>
          <p:spPr>
            <a:xfrm>
              <a:off x="370605" y="68738"/>
              <a:ext cx="1433887" cy="62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FFFFFF"/>
                  </a:solidFill>
                </a:defRPr>
              </a:lvl1pPr>
            </a:lstStyle>
            <a:p>
              <a:pPr/>
              <a:r>
                <a:t>Semi Acute Unit Geriatrie</a:t>
              </a:r>
            </a:p>
          </p:txBody>
        </p:sp>
      </p:grpSp>
      <p:grpSp>
        <p:nvGrpSpPr>
          <p:cNvPr id="315" name="Ovaal 19"/>
          <p:cNvGrpSpPr/>
          <p:nvPr/>
        </p:nvGrpSpPr>
        <p:grpSpPr>
          <a:xfrm>
            <a:off x="7056781" y="1350239"/>
            <a:ext cx="1339647" cy="590473"/>
            <a:chOff x="0" y="0"/>
            <a:chExt cx="1339646" cy="590472"/>
          </a:xfrm>
        </p:grpSpPr>
        <p:sp>
          <p:nvSpPr>
            <p:cNvPr id="313" name="Ovaal"/>
            <p:cNvSpPr/>
            <p:nvPr/>
          </p:nvSpPr>
          <p:spPr>
            <a:xfrm>
              <a:off x="-1" y="-1"/>
              <a:ext cx="1339648" cy="590474"/>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C00000"/>
                  </a:solidFill>
                </a:defRPr>
              </a:pPr>
            </a:p>
          </p:txBody>
        </p:sp>
        <p:sp>
          <p:nvSpPr>
            <p:cNvPr id="314" name="ACP"/>
            <p:cNvSpPr txBox="1"/>
            <p:nvPr/>
          </p:nvSpPr>
          <p:spPr>
            <a:xfrm>
              <a:off x="248255" y="128692"/>
              <a:ext cx="843135" cy="3330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C00000"/>
                  </a:solidFill>
                </a:defRPr>
              </a:lvl1pPr>
            </a:lstStyle>
            <a:p>
              <a:pPr/>
              <a:r>
                <a:t>ACP</a:t>
              </a:r>
            </a:p>
          </p:txBody>
        </p:sp>
      </p:grpSp>
      <p:grpSp>
        <p:nvGrpSpPr>
          <p:cNvPr id="318" name="Ovaal 20"/>
          <p:cNvGrpSpPr/>
          <p:nvPr/>
        </p:nvGrpSpPr>
        <p:grpSpPr>
          <a:xfrm>
            <a:off x="6587884" y="2166219"/>
            <a:ext cx="1447443" cy="798071"/>
            <a:chOff x="0" y="0"/>
            <a:chExt cx="1447441" cy="798069"/>
          </a:xfrm>
        </p:grpSpPr>
        <p:sp>
          <p:nvSpPr>
            <p:cNvPr id="316" name="Ovaal"/>
            <p:cNvSpPr/>
            <p:nvPr/>
          </p:nvSpPr>
          <p:spPr>
            <a:xfrm>
              <a:off x="0" y="0"/>
              <a:ext cx="1447442" cy="798070"/>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C00000"/>
                  </a:solidFill>
                </a:defRPr>
              </a:pPr>
            </a:p>
          </p:txBody>
        </p:sp>
        <p:sp>
          <p:nvSpPr>
            <p:cNvPr id="317" name="MDO"/>
            <p:cNvSpPr txBox="1"/>
            <p:nvPr/>
          </p:nvSpPr>
          <p:spPr>
            <a:xfrm>
              <a:off x="264042" y="232490"/>
              <a:ext cx="919358" cy="333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C00000"/>
                  </a:solidFill>
                </a:defRPr>
              </a:lvl1pPr>
            </a:lstStyle>
            <a:p>
              <a:pPr/>
              <a:r>
                <a:t>MDO</a:t>
              </a:r>
            </a:p>
          </p:txBody>
        </p:sp>
      </p:grpSp>
      <p:grpSp>
        <p:nvGrpSpPr>
          <p:cNvPr id="321" name="Ovaal 21"/>
          <p:cNvGrpSpPr/>
          <p:nvPr/>
        </p:nvGrpSpPr>
        <p:grpSpPr>
          <a:xfrm>
            <a:off x="5652992" y="5615735"/>
            <a:ext cx="2094091" cy="815787"/>
            <a:chOff x="0" y="0"/>
            <a:chExt cx="2094090" cy="815786"/>
          </a:xfrm>
        </p:grpSpPr>
        <p:sp>
          <p:nvSpPr>
            <p:cNvPr id="319" name="Ovaal"/>
            <p:cNvSpPr/>
            <p:nvPr/>
          </p:nvSpPr>
          <p:spPr>
            <a:xfrm>
              <a:off x="-1" y="-1"/>
              <a:ext cx="2094092" cy="815788"/>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C00000"/>
                  </a:solidFill>
                </a:defRPr>
              </a:pPr>
            </a:p>
          </p:txBody>
        </p:sp>
        <p:sp>
          <p:nvSpPr>
            <p:cNvPr id="320" name="Transmurale Ouderenzorg"/>
            <p:cNvSpPr txBox="1"/>
            <p:nvPr/>
          </p:nvSpPr>
          <p:spPr>
            <a:xfrm>
              <a:off x="358741" y="95298"/>
              <a:ext cx="1376608" cy="62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C00000"/>
                  </a:solidFill>
                </a:defRPr>
              </a:lvl1pPr>
            </a:lstStyle>
            <a:p>
              <a:pPr/>
              <a:r>
                <a:t>Transmurale Ouderenzorg</a:t>
              </a:r>
            </a:p>
          </p:txBody>
        </p:sp>
      </p:grpSp>
      <p:pic>
        <p:nvPicPr>
          <p:cNvPr id="322" name="Tijdelijke aanduiding voor inhoud 25" descr="Tijdelijke aanduiding voor inhoud 25"/>
          <p:cNvPicPr>
            <a:picLocks noChangeAspect="1"/>
          </p:cNvPicPr>
          <p:nvPr/>
        </p:nvPicPr>
        <p:blipFill>
          <a:blip r:embed="rId5">
            <a:extLst/>
          </a:blip>
          <a:srcRect l="31083" t="0" r="29421" b="20443"/>
          <a:stretch>
            <a:fillRect/>
          </a:stretch>
        </p:blipFill>
        <p:spPr>
          <a:xfrm>
            <a:off x="5410198" y="3311480"/>
            <a:ext cx="1106179" cy="1261785"/>
          </a:xfrm>
          <a:prstGeom prst="rect">
            <a:avLst/>
          </a:prstGeom>
          <a:ln w="12700">
            <a:miter lim="400000"/>
          </a:ln>
          <a:effectLst>
            <a:outerShdw sx="100000" sy="100000" kx="0" ky="0" algn="b" rotWithShape="0" blurRad="292100" dist="139700" dir="2700000">
              <a:srgbClr val="333333">
                <a:alpha val="64999"/>
              </a:srgbClr>
            </a:outerShdw>
          </a:effectLst>
        </p:spPr>
      </p:pic>
      <p:grpSp>
        <p:nvGrpSpPr>
          <p:cNvPr id="325" name="Ovaal 29"/>
          <p:cNvGrpSpPr/>
          <p:nvPr/>
        </p:nvGrpSpPr>
        <p:grpSpPr>
          <a:xfrm>
            <a:off x="4763194" y="2310263"/>
            <a:ext cx="1692429" cy="798071"/>
            <a:chOff x="0" y="0"/>
            <a:chExt cx="1692428" cy="798069"/>
          </a:xfrm>
        </p:grpSpPr>
        <p:sp>
          <p:nvSpPr>
            <p:cNvPr id="323" name="Ovaal"/>
            <p:cNvSpPr/>
            <p:nvPr/>
          </p:nvSpPr>
          <p:spPr>
            <a:xfrm>
              <a:off x="-1" y="0"/>
              <a:ext cx="1692430" cy="798070"/>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C00000"/>
                  </a:solidFill>
                </a:defRPr>
              </a:pPr>
            </a:p>
          </p:txBody>
        </p:sp>
        <p:sp>
          <p:nvSpPr>
            <p:cNvPr id="324" name="Proactieve Zorg"/>
            <p:cNvSpPr txBox="1"/>
            <p:nvPr/>
          </p:nvSpPr>
          <p:spPr>
            <a:xfrm>
              <a:off x="299919" y="86440"/>
              <a:ext cx="1092590" cy="6251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C00000"/>
                  </a:solidFill>
                </a:defRPr>
              </a:lvl1pPr>
            </a:lstStyle>
            <a:p>
              <a:pPr/>
              <a:r>
                <a:t>Proactieve Zorg</a:t>
              </a:r>
            </a:p>
          </p:txBody>
        </p:sp>
      </p:grpSp>
      <p:grpSp>
        <p:nvGrpSpPr>
          <p:cNvPr id="328" name="Ovaal 30"/>
          <p:cNvGrpSpPr/>
          <p:nvPr/>
        </p:nvGrpSpPr>
        <p:grpSpPr>
          <a:xfrm>
            <a:off x="2452586" y="3888113"/>
            <a:ext cx="2645039" cy="691101"/>
            <a:chOff x="0" y="0"/>
            <a:chExt cx="2645037" cy="691100"/>
          </a:xfrm>
        </p:grpSpPr>
        <p:sp>
          <p:nvSpPr>
            <p:cNvPr id="326" name="Ovaal"/>
            <p:cNvSpPr/>
            <p:nvPr/>
          </p:nvSpPr>
          <p:spPr>
            <a:xfrm>
              <a:off x="0" y="-1"/>
              <a:ext cx="2645038" cy="691102"/>
            </a:xfrm>
            <a:prstGeom prst="ellipse">
              <a:avLst/>
            </a:prstGeom>
            <a:solidFill>
              <a:srgbClr val="FFFF00"/>
            </a:solidFill>
            <a:ln w="12700" cap="flat">
              <a:solidFill>
                <a:srgbClr val="32538F"/>
              </a:solidFill>
              <a:prstDash val="solid"/>
              <a:miter lim="800000"/>
            </a:ln>
            <a:effectLst/>
          </p:spPr>
          <p:txBody>
            <a:bodyPr wrap="square" lIns="45719" tIns="45719" rIns="45719" bIns="45719" numCol="1" anchor="ctr">
              <a:noAutofit/>
            </a:bodyPr>
            <a:lstStyle/>
            <a:p>
              <a:pPr algn="ctr">
                <a:defRPr>
                  <a:solidFill>
                    <a:srgbClr val="C00000"/>
                  </a:solidFill>
                </a:defRPr>
              </a:pPr>
            </a:p>
          </p:txBody>
        </p:sp>
        <p:sp>
          <p:nvSpPr>
            <p:cNvPr id="327" name="Casemanagement"/>
            <p:cNvSpPr txBox="1"/>
            <p:nvPr/>
          </p:nvSpPr>
          <p:spPr>
            <a:xfrm>
              <a:off x="439427" y="179005"/>
              <a:ext cx="1766185" cy="3330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ctr">
              <a:spAutoFit/>
            </a:bodyPr>
            <a:lstStyle>
              <a:lvl1pPr algn="ctr">
                <a:defRPr>
                  <a:solidFill>
                    <a:srgbClr val="C00000"/>
                  </a:solidFill>
                </a:defRPr>
              </a:lvl1pPr>
            </a:lstStyle>
            <a:p>
              <a:pPr/>
              <a:r>
                <a:t>Casemanagement</a:t>
              </a:r>
            </a:p>
          </p:txBody>
        </p:sp>
      </p:gr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2" name="Tijdelijke aanduiding voor inhoud 4" descr="Tijdelijke aanduiding voor inhoud 4"/>
          <p:cNvPicPr>
            <a:picLocks noChangeAspect="1"/>
          </p:cNvPicPr>
          <p:nvPr/>
        </p:nvPicPr>
        <p:blipFill>
          <a:blip r:embed="rId3">
            <a:extLst/>
          </a:blip>
          <a:stretch>
            <a:fillRect/>
          </a:stretch>
        </p:blipFill>
        <p:spPr>
          <a:xfrm>
            <a:off x="9951632" y="6056479"/>
            <a:ext cx="2095502" cy="703874"/>
          </a:xfrm>
          <a:prstGeom prst="rect">
            <a:avLst/>
          </a:prstGeom>
          <a:ln w="12700">
            <a:miter lim="400000"/>
          </a:ln>
        </p:spPr>
      </p:pic>
      <p:pic>
        <p:nvPicPr>
          <p:cNvPr id="333" name="Afbeelding 5" descr="Afbeelding 5"/>
          <p:cNvPicPr>
            <a:picLocks noChangeAspect="1"/>
          </p:cNvPicPr>
          <p:nvPr/>
        </p:nvPicPr>
        <p:blipFill>
          <a:blip r:embed="rId4">
            <a:extLst/>
          </a:blip>
          <a:stretch>
            <a:fillRect/>
          </a:stretch>
        </p:blipFill>
        <p:spPr>
          <a:xfrm>
            <a:off x="9951632" y="5324183"/>
            <a:ext cx="2095502" cy="625403"/>
          </a:xfrm>
          <a:prstGeom prst="rect">
            <a:avLst/>
          </a:prstGeom>
          <a:ln w="12700">
            <a:miter lim="400000"/>
          </a:ln>
        </p:spPr>
      </p:pic>
      <p:pic>
        <p:nvPicPr>
          <p:cNvPr id="334" name="Schermafbeelding 2022-06-23 om 05.28.44.png" descr="Schermafbeelding 2022-06-23 om 05.28.44.png"/>
          <p:cNvPicPr>
            <a:picLocks noChangeAspect="1"/>
          </p:cNvPicPr>
          <p:nvPr/>
        </p:nvPicPr>
        <p:blipFill>
          <a:blip r:embed="rId5">
            <a:extLst/>
          </a:blip>
          <a:stretch>
            <a:fillRect/>
          </a:stretch>
        </p:blipFill>
        <p:spPr>
          <a:xfrm>
            <a:off x="2616590" y="2423907"/>
            <a:ext cx="6306132" cy="2167056"/>
          </a:xfrm>
          <a:prstGeom prst="rect">
            <a:avLst/>
          </a:prstGeom>
          <a:ln w="12700">
            <a:miter lim="400000"/>
          </a:ln>
        </p:spPr>
      </p:pic>
      <p:sp>
        <p:nvSpPr>
          <p:cNvPr id="335" name="Titel 1"/>
          <p:cNvSpPr txBox="1"/>
          <p:nvPr>
            <p:ph type="title"/>
          </p:nvPr>
        </p:nvSpPr>
        <p:spPr>
          <a:prstGeom prst="rect">
            <a:avLst/>
          </a:prstGeom>
        </p:spPr>
        <p:txBody>
          <a:bodyPr/>
          <a:lstStyle/>
          <a:p>
            <a:pPr/>
            <a:r>
              <a:t>Proactieve Zorg</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 name="Titel 1"/>
          <p:cNvSpPr txBox="1"/>
          <p:nvPr>
            <p:ph type="title"/>
          </p:nvPr>
        </p:nvSpPr>
        <p:spPr>
          <a:prstGeom prst="rect">
            <a:avLst/>
          </a:prstGeom>
        </p:spPr>
        <p:txBody>
          <a:bodyPr/>
          <a:lstStyle/>
          <a:p>
            <a:pPr/>
            <a:r>
              <a:t>Proactieve Zorg</a:t>
            </a:r>
          </a:p>
        </p:txBody>
      </p:sp>
      <p:pic>
        <p:nvPicPr>
          <p:cNvPr id="340" name="Afbeelding 3" descr="Afbeelding 3"/>
          <p:cNvPicPr>
            <a:picLocks noChangeAspect="1"/>
          </p:cNvPicPr>
          <p:nvPr/>
        </p:nvPicPr>
        <p:blipFill>
          <a:blip r:embed="rId3">
            <a:extLst/>
          </a:blip>
          <a:stretch>
            <a:fillRect/>
          </a:stretch>
        </p:blipFill>
        <p:spPr>
          <a:xfrm>
            <a:off x="2189479" y="1825625"/>
            <a:ext cx="3392915" cy="4486275"/>
          </a:xfrm>
          <a:prstGeom prst="rect">
            <a:avLst/>
          </a:prstGeom>
          <a:ln w="12700">
            <a:miter lim="400000"/>
          </a:ln>
          <a:effectLst>
            <a:outerShdw sx="100000" sy="100000" kx="0" ky="0" algn="b" rotWithShape="0" blurRad="292100" dist="139700" dir="2700000">
              <a:srgbClr val="333333">
                <a:alpha val="64999"/>
              </a:srgbClr>
            </a:outerShdw>
          </a:effectLst>
        </p:spPr>
      </p:pic>
      <p:pic>
        <p:nvPicPr>
          <p:cNvPr id="341" name="Afbeelding 5" descr="Afbeelding 5"/>
          <p:cNvPicPr>
            <a:picLocks noChangeAspect="1"/>
          </p:cNvPicPr>
          <p:nvPr/>
        </p:nvPicPr>
        <p:blipFill>
          <a:blip r:embed="rId4">
            <a:extLst/>
          </a:blip>
          <a:stretch>
            <a:fillRect/>
          </a:stretch>
        </p:blipFill>
        <p:spPr>
          <a:xfrm>
            <a:off x="6210331" y="1825625"/>
            <a:ext cx="3010492" cy="4486275"/>
          </a:xfrm>
          <a:prstGeom prst="rect">
            <a:avLst/>
          </a:prstGeom>
          <a:ln w="12700">
            <a:miter lim="400000"/>
          </a:ln>
          <a:effectLst>
            <a:outerShdw sx="100000" sy="100000" kx="0" ky="0" algn="b" rotWithShape="0" blurRad="292100" dist="139700" dir="2700000">
              <a:srgbClr val="333333">
                <a:alpha val="64999"/>
              </a:srgbClr>
            </a:outerShdw>
          </a:effectLst>
        </p:spPr>
      </p:pic>
      <p:sp>
        <p:nvSpPr>
          <p:cNvPr id="342" name="Rechthoek 4"/>
          <p:cNvSpPr/>
          <p:nvPr/>
        </p:nvSpPr>
        <p:spPr>
          <a:xfrm>
            <a:off x="2189479" y="1825624"/>
            <a:ext cx="3392914" cy="4486276"/>
          </a:xfrm>
          <a:prstGeom prst="rect">
            <a:avLst/>
          </a:prstGeom>
          <a:ln w="12700">
            <a:solidFill>
              <a:srgbClr val="000000"/>
            </a:solidFill>
            <a:miter/>
          </a:ln>
        </p:spPr>
        <p:txBody>
          <a:bodyPr lIns="45719" rIns="45719" anchor="ctr"/>
          <a:lstStyle/>
          <a:p>
            <a:pPr algn="ctr">
              <a:defRPr>
                <a:solidFill>
                  <a:srgbClr val="FFFFFF"/>
                </a:solidFill>
              </a:defRPr>
            </a:pPr>
          </a:p>
        </p:txBody>
      </p:sp>
      <p:sp>
        <p:nvSpPr>
          <p:cNvPr id="343" name="Rechthoek 6"/>
          <p:cNvSpPr/>
          <p:nvPr/>
        </p:nvSpPr>
        <p:spPr>
          <a:xfrm>
            <a:off x="6210331" y="1825625"/>
            <a:ext cx="3010492" cy="4486275"/>
          </a:xfrm>
          <a:prstGeom prst="rect">
            <a:avLst/>
          </a:prstGeom>
          <a:ln w="19050">
            <a:solidFill>
              <a:srgbClr val="000000"/>
            </a:solidFill>
            <a:miter/>
          </a:ln>
        </p:spPr>
        <p:txBody>
          <a:bodyPr lIns="45719" rIns="45719" anchor="ctr"/>
          <a:lstStyle/>
          <a:p>
            <a:pPr algn="ctr">
              <a:defRPr>
                <a:solidFill>
                  <a:srgbClr val="FFFFFF"/>
                </a:solidFill>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47" name="Afbeelding 2" descr="Afbeelding 2"/>
          <p:cNvPicPr>
            <a:picLocks noChangeAspect="1"/>
          </p:cNvPicPr>
          <p:nvPr/>
        </p:nvPicPr>
        <p:blipFill>
          <a:blip r:embed="rId3">
            <a:extLst/>
          </a:blip>
          <a:stretch>
            <a:fillRect/>
          </a:stretch>
        </p:blipFill>
        <p:spPr>
          <a:xfrm>
            <a:off x="400793" y="2023345"/>
            <a:ext cx="7140092" cy="4274284"/>
          </a:xfrm>
          <a:prstGeom prst="rect">
            <a:avLst/>
          </a:prstGeom>
          <a:ln w="12700">
            <a:miter lim="400000"/>
          </a:ln>
          <a:effectLst>
            <a:outerShdw sx="100000" sy="100000" kx="0" ky="0" algn="b" rotWithShape="0" blurRad="292100" dist="139700" dir="2700000">
              <a:srgbClr val="333333">
                <a:alpha val="64999"/>
              </a:srgbClr>
            </a:outerShdw>
          </a:effectLst>
        </p:spPr>
      </p:pic>
      <p:sp>
        <p:nvSpPr>
          <p:cNvPr id="348" name="Titel 1"/>
          <p:cNvSpPr txBox="1"/>
          <p:nvPr>
            <p:ph type="title"/>
          </p:nvPr>
        </p:nvSpPr>
        <p:spPr>
          <a:xfrm>
            <a:off x="308778" y="365125"/>
            <a:ext cx="11574444" cy="1325563"/>
          </a:xfrm>
          <a:prstGeom prst="rect">
            <a:avLst/>
          </a:prstGeom>
        </p:spPr>
        <p:txBody>
          <a:bodyPr/>
          <a:lstStyle/>
          <a:p>
            <a:pPr/>
            <a:r>
              <a:t>Advanced Care Planning-Proactieve Zorg Planning</a:t>
            </a:r>
          </a:p>
        </p:txBody>
      </p:sp>
      <p:sp>
        <p:nvSpPr>
          <p:cNvPr id="349" name="Tijdelijke aanduiding voor inhoud 2"/>
          <p:cNvSpPr txBox="1"/>
          <p:nvPr>
            <p:ph type="body" sz="quarter" idx="1"/>
          </p:nvPr>
        </p:nvSpPr>
        <p:spPr>
          <a:xfrm>
            <a:off x="815710" y="5749234"/>
            <a:ext cx="6632058" cy="786167"/>
          </a:xfrm>
          <a:prstGeom prst="rect">
            <a:avLst/>
          </a:prstGeom>
        </p:spPr>
        <p:txBody>
          <a:bodyPr/>
          <a:lstStyle>
            <a:lvl1pPr marL="0" indent="0">
              <a:buSzTx/>
              <a:buNone/>
              <a:defRPr sz="2400">
                <a:solidFill>
                  <a:srgbClr val="FFFFFF"/>
                </a:solidFill>
              </a:defRPr>
            </a:lvl1pPr>
          </a:lstStyle>
          <a:p>
            <a:pPr/>
            <a:r>
              <a:t>Heeft u wel eens gedacht over uw levens einde?</a:t>
            </a:r>
          </a:p>
        </p:txBody>
      </p:sp>
      <p:pic>
        <p:nvPicPr>
          <p:cNvPr id="350" name="Tijdelijke aanduiding voor inhoud 4" descr="Tijdelijke aanduiding voor inhoud 4"/>
          <p:cNvPicPr>
            <a:picLocks noChangeAspect="1"/>
          </p:cNvPicPr>
          <p:nvPr/>
        </p:nvPicPr>
        <p:blipFill>
          <a:blip r:embed="rId4">
            <a:extLst/>
          </a:blip>
          <a:stretch>
            <a:fillRect/>
          </a:stretch>
        </p:blipFill>
        <p:spPr>
          <a:xfrm>
            <a:off x="9629775" y="5909957"/>
            <a:ext cx="2095500" cy="703874"/>
          </a:xfrm>
          <a:prstGeom prst="rect">
            <a:avLst/>
          </a:prstGeom>
          <a:ln w="12700">
            <a:miter lim="400000"/>
          </a:ln>
        </p:spPr>
      </p:pic>
      <p:pic>
        <p:nvPicPr>
          <p:cNvPr id="351" name="Afbeelding 5" descr="Afbeelding 5"/>
          <p:cNvPicPr>
            <a:picLocks noChangeAspect="1"/>
          </p:cNvPicPr>
          <p:nvPr/>
        </p:nvPicPr>
        <p:blipFill>
          <a:blip r:embed="rId5">
            <a:extLst/>
          </a:blip>
          <a:stretch>
            <a:fillRect/>
          </a:stretch>
        </p:blipFill>
        <p:spPr>
          <a:xfrm>
            <a:off x="9629775" y="4945636"/>
            <a:ext cx="2095500" cy="625403"/>
          </a:xfrm>
          <a:prstGeom prst="rect">
            <a:avLst/>
          </a:prstGeom>
          <a:ln w="12700">
            <a:miter lim="400000"/>
          </a:ln>
        </p:spPr>
      </p:pic>
      <p:sp>
        <p:nvSpPr>
          <p:cNvPr id="352" name="thuisarts.nl…"/>
          <p:cNvSpPr txBox="1"/>
          <p:nvPr/>
        </p:nvSpPr>
        <p:spPr>
          <a:xfrm>
            <a:off x="8168063" y="2281300"/>
            <a:ext cx="3744045" cy="260936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r>
              <a:rPr sz="4000">
                <a:uFill>
                  <a:solidFill>
                    <a:srgbClr val="0563C1"/>
                  </a:solidFill>
                </a:uFill>
                <a:hlinkClick r:id="rId6" invalidUrl="" action="" tgtFrame="" tooltip="" history="1" highlightClick="0" endSnd="0"/>
              </a:rPr>
              <a:t>thuisarts.nl</a:t>
            </a:r>
            <a:r>
              <a:t> </a:t>
            </a:r>
          </a:p>
          <a:p>
            <a:pPr/>
          </a:p>
          <a:p>
            <a:pPr>
              <a:defRPr sz="2600"/>
            </a:pPr>
            <a:r>
              <a:t>keuzehulp: </a:t>
            </a:r>
          </a:p>
          <a:p>
            <a:pPr>
              <a:defRPr sz="2600"/>
            </a:pPr>
            <a:r>
              <a:t>Verken uw wensen voor </a:t>
            </a:r>
          </a:p>
          <a:p>
            <a:pPr>
              <a:defRPr sz="2600"/>
            </a:pPr>
            <a:r>
              <a:t>zorg en behandeling</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 name="Titel 1"/>
          <p:cNvSpPr txBox="1"/>
          <p:nvPr>
            <p:ph type="title"/>
          </p:nvPr>
        </p:nvSpPr>
        <p:spPr>
          <a:prstGeom prst="rect">
            <a:avLst/>
          </a:prstGeom>
        </p:spPr>
        <p:txBody>
          <a:bodyPr/>
          <a:lstStyle/>
          <a:p>
            <a:pPr/>
            <a:r>
              <a:t>POH Ouderenzorg</a:t>
            </a:r>
          </a:p>
        </p:txBody>
      </p:sp>
      <p:sp>
        <p:nvSpPr>
          <p:cNvPr id="357" name="Tijdelijke aanduiding voor inhoud 2"/>
          <p:cNvSpPr txBox="1"/>
          <p:nvPr>
            <p:ph type="body" idx="1"/>
          </p:nvPr>
        </p:nvSpPr>
        <p:spPr>
          <a:xfrm>
            <a:off x="838199" y="1819275"/>
            <a:ext cx="8515351" cy="4357688"/>
          </a:xfrm>
          <a:prstGeom prst="rect">
            <a:avLst/>
          </a:prstGeom>
        </p:spPr>
        <p:txBody>
          <a:bodyPr/>
          <a:lstStyle/>
          <a:p>
            <a:pPr/>
            <a:r>
              <a:t>Bekend aanspreekpunt voor de oudere</a:t>
            </a:r>
          </a:p>
          <a:p>
            <a:pPr/>
            <a:r>
              <a:t>Uitdagende functie</a:t>
            </a:r>
          </a:p>
          <a:p>
            <a:pPr/>
            <a:r>
              <a:t>Goede POH-O = goede </a:t>
            </a:r>
            <a:r>
              <a:rPr i="1"/>
              <a:t>structurele</a:t>
            </a:r>
            <a:r>
              <a:t> ouderenzorg</a:t>
            </a:r>
          </a:p>
          <a:p>
            <a:pPr marL="0" indent="0">
              <a:buSzTx/>
              <a:buNone/>
            </a:pPr>
          </a:p>
          <a:p>
            <a:pPr marL="0" indent="0">
              <a:buSzTx/>
              <a:buNone/>
              <a:defRPr b="1"/>
            </a:pPr>
            <a:r>
              <a:t>Tips</a:t>
            </a:r>
          </a:p>
          <a:p>
            <a:pPr lvl="1" marL="685800" indent="-228600">
              <a:spcBef>
                <a:spcPts val="500"/>
              </a:spcBef>
              <a:buFontTx/>
              <a:buChar char="➢"/>
              <a:defRPr sz="2400"/>
            </a:pPr>
            <a:r>
              <a:t> </a:t>
            </a:r>
            <a:r>
              <a:rPr sz="2800"/>
              <a:t>Casefinding, geen screening</a:t>
            </a:r>
          </a:p>
          <a:p>
            <a:pPr lvl="1" marL="685800" indent="-228600">
              <a:spcBef>
                <a:spcPts val="500"/>
              </a:spcBef>
              <a:buFontTx/>
              <a:buChar char="➢"/>
            </a:pPr>
            <a:r>
              <a:t> Wekelijks half uur overleg POH-O met huisarts</a:t>
            </a:r>
          </a:p>
          <a:p>
            <a:pPr lvl="1" marL="685800" indent="-228600">
              <a:spcBef>
                <a:spcPts val="500"/>
              </a:spcBef>
              <a:buFontTx/>
              <a:buChar char="➢"/>
            </a:pPr>
            <a:r>
              <a:t> Leg contact met andere POH-O’s</a:t>
            </a:r>
          </a:p>
        </p:txBody>
      </p:sp>
      <p:pic>
        <p:nvPicPr>
          <p:cNvPr id="358" name="Tijdelijke aanduiding voor inhoud 4" descr="Tijdelijke aanduiding voor inhoud 4"/>
          <p:cNvPicPr>
            <a:picLocks noChangeAspect="1"/>
          </p:cNvPicPr>
          <p:nvPr/>
        </p:nvPicPr>
        <p:blipFill>
          <a:blip r:embed="rId3">
            <a:extLst/>
          </a:blip>
          <a:stretch>
            <a:fillRect/>
          </a:stretch>
        </p:blipFill>
        <p:spPr>
          <a:xfrm>
            <a:off x="9629775" y="5909957"/>
            <a:ext cx="2095500" cy="703873"/>
          </a:xfrm>
          <a:prstGeom prst="rect">
            <a:avLst/>
          </a:prstGeom>
          <a:ln w="12700">
            <a:miter lim="400000"/>
          </a:ln>
        </p:spPr>
      </p:pic>
      <p:pic>
        <p:nvPicPr>
          <p:cNvPr id="359" name="Afbeelding 5" descr="Afbeelding 5"/>
          <p:cNvPicPr>
            <a:picLocks noChangeAspect="1"/>
          </p:cNvPicPr>
          <p:nvPr/>
        </p:nvPicPr>
        <p:blipFill>
          <a:blip r:embed="rId4">
            <a:extLst/>
          </a:blip>
          <a:stretch>
            <a:fillRect/>
          </a:stretch>
        </p:blipFill>
        <p:spPr>
          <a:xfrm>
            <a:off x="9629775" y="4945636"/>
            <a:ext cx="2095500" cy="625402"/>
          </a:xfrm>
          <a:prstGeom prst="rect">
            <a:avLst/>
          </a:prstGeom>
          <a:ln w="12700">
            <a:miter lim="400000"/>
          </a:ln>
        </p:spPr>
      </p:pic>
      <p:pic>
        <p:nvPicPr>
          <p:cNvPr id="360" name="Schermafbeelding 2022-06-23 om 05.47.40.png" descr="Schermafbeelding 2022-06-23 om 05.47.40.png"/>
          <p:cNvPicPr>
            <a:picLocks noChangeAspect="1"/>
          </p:cNvPicPr>
          <p:nvPr/>
        </p:nvPicPr>
        <p:blipFill>
          <a:blip r:embed="rId5">
            <a:extLst/>
          </a:blip>
          <a:stretch>
            <a:fillRect/>
          </a:stretch>
        </p:blipFill>
        <p:spPr>
          <a:xfrm>
            <a:off x="9533522" y="1101968"/>
            <a:ext cx="2191753" cy="3117882"/>
          </a:xfrm>
          <a:prstGeom prst="rect">
            <a:avLst/>
          </a:prstGeom>
          <a:ln w="12700">
            <a:miter lim="400000"/>
          </a:ln>
          <a:effectLst>
            <a:outerShdw sx="100000" sy="100000" kx="0" ky="0" algn="b" rotWithShape="0" blurRad="292100" dist="139700" dir="2700000">
              <a:srgbClr val="333333">
                <a:alpha val="64999"/>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7">
                                            <p:txEl>
                                              <p:pRg st="4" end="4"/>
                                            </p:txEl>
                                          </p:spTgt>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1" fill="hold">
                                  <p:stCondLst>
                                    <p:cond delay="0"/>
                                  </p:stCondLst>
                                  <p:iterate type="el" backwards="0">
                                    <p:tmAbs val="0"/>
                                  </p:iterate>
                                  <p:childTnLst>
                                    <p:set>
                                      <p:cBhvr>
                                        <p:cTn id="9" fill="hold"/>
                                        <p:tgtEl>
                                          <p:spTgt spid="357">
                                            <p:txEl>
                                              <p:pRg st="5" end="5"/>
                                            </p:txEl>
                                          </p:spTgt>
                                        </p:tgtEl>
                                        <p:attrNameLst>
                                          <p:attrName>style.visibility</p:attrName>
                                        </p:attrNameLst>
                                      </p:cBhvr>
                                      <p:to>
                                        <p:strVal val="visible"/>
                                      </p:to>
                                    </p:set>
                                  </p:childTnLst>
                                </p:cTn>
                              </p:par>
                            </p:childTnLst>
                          </p:cTn>
                        </p:par>
                        <p:par>
                          <p:cTn id="10" fill="hold">
                            <p:stCondLst>
                              <p:cond delay="0"/>
                            </p:stCondLst>
                            <p:childTnLst>
                              <p:par>
                                <p:cTn id="11" presetClass="entr" nodeType="afterEffect" presetSubtype="0" presetID="1" grpId="1" fill="hold">
                                  <p:stCondLst>
                                    <p:cond delay="0"/>
                                  </p:stCondLst>
                                  <p:iterate type="el" backwards="0">
                                    <p:tmAbs val="0"/>
                                  </p:iterate>
                                  <p:childTnLst>
                                    <p:set>
                                      <p:cBhvr>
                                        <p:cTn id="12" fill="hold"/>
                                        <p:tgtEl>
                                          <p:spTgt spid="357">
                                            <p:txEl>
                                              <p:pRg st="6" end="6"/>
                                            </p:txEl>
                                          </p:spTgt>
                                        </p:tgtEl>
                                        <p:attrNameLst>
                                          <p:attrName>style.visibility</p:attrName>
                                        </p:attrNameLst>
                                      </p:cBhvr>
                                      <p:to>
                                        <p:strVal val="visible"/>
                                      </p:to>
                                    </p:set>
                                  </p:childTnLst>
                                </p:cTn>
                              </p:par>
                            </p:childTnLst>
                          </p:cTn>
                        </p:par>
                        <p:par>
                          <p:cTn id="13" fill="hold">
                            <p:stCondLst>
                              <p:cond delay="0"/>
                            </p:stCondLst>
                            <p:childTnLst>
                              <p:par>
                                <p:cTn id="14" presetClass="entr" nodeType="afterEffect" presetSubtype="0" presetID="1" grpId="1" fill="hold">
                                  <p:stCondLst>
                                    <p:cond delay="0"/>
                                  </p:stCondLst>
                                  <p:iterate type="el" backwards="0">
                                    <p:tmAbs val="0"/>
                                  </p:iterate>
                                  <p:childTnLst>
                                    <p:set>
                                      <p:cBhvr>
                                        <p:cTn id="15" fill="hold"/>
                                        <p:tgtEl>
                                          <p:spTgt spid="357">
                                            <p:txEl>
                                              <p:pRg st="7" end="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7" grpId="1"/>
    </p:bldLst>
  </p:timing>
</p:sld>
</file>

<file path=ppt/theme/theme1.xml><?xml version="1.0" encoding="utf-8"?>
<a:theme xmlns:a="http://schemas.openxmlformats.org/drawingml/2006/main" xmlns:r="http://schemas.openxmlformats.org/officeDocument/2006/relationships" name="Kantoorthema">
  <a:themeElements>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Kantoorthema">
      <a:majorFont>
        <a:latin typeface="Helvetica"/>
        <a:ea typeface="Helvetica"/>
        <a:cs typeface="Helvetica"/>
      </a:majorFont>
      <a:minorFont>
        <a:latin typeface="Calibri"/>
        <a:ea typeface="Calibri"/>
        <a:cs typeface="Calibri"/>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Kantoorthema">
  <a:themeElements>
    <a:clrScheme name="Kantoorthema">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Kantoorthema">
      <a:majorFont>
        <a:latin typeface="Helvetica"/>
        <a:ea typeface="Helvetica"/>
        <a:cs typeface="Helvetica"/>
      </a:majorFont>
      <a:minorFont>
        <a:latin typeface="Calibri"/>
        <a:ea typeface="Calibri"/>
        <a:cs typeface="Calibri"/>
      </a:minorFont>
    </a:fontScheme>
    <a:fmtScheme name="Kantoorthem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