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76" r:id="rId3"/>
    <p:sldId id="297" r:id="rId4"/>
    <p:sldId id="282" r:id="rId5"/>
    <p:sldId id="347" r:id="rId6"/>
    <p:sldId id="285" r:id="rId7"/>
    <p:sldId id="356" r:id="rId8"/>
    <p:sldId id="348" r:id="rId9"/>
    <p:sldId id="349" r:id="rId10"/>
    <p:sldId id="350" r:id="rId11"/>
    <p:sldId id="355" r:id="rId12"/>
    <p:sldId id="286" r:id="rId13"/>
    <p:sldId id="313" r:id="rId14"/>
    <p:sldId id="306" r:id="rId15"/>
    <p:sldId id="302" r:id="rId16"/>
    <p:sldId id="357" r:id="rId17"/>
    <p:sldId id="343" r:id="rId18"/>
    <p:sldId id="316" r:id="rId19"/>
    <p:sldId id="320" r:id="rId20"/>
    <p:sldId id="300" r:id="rId21"/>
    <p:sldId id="333" r:id="rId22"/>
    <p:sldId id="338" r:id="rId23"/>
    <p:sldId id="339" r:id="rId24"/>
    <p:sldId id="340" r:id="rId25"/>
    <p:sldId id="341" r:id="rId26"/>
    <p:sldId id="342" r:id="rId27"/>
    <p:sldId id="358" r:id="rId28"/>
    <p:sldId id="277" r:id="rId29"/>
    <p:sldId id="298" r:id="rId30"/>
    <p:sldId id="299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4B"/>
    <a:srgbClr val="3CB5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51"/>
    <p:restoredTop sz="95213"/>
  </p:normalViewPr>
  <p:slideViewPr>
    <p:cSldViewPr snapToGrid="0" snapToObjects="1" showGuides="1">
      <p:cViewPr varScale="1">
        <p:scale>
          <a:sx n="98" d="100"/>
          <a:sy n="98" d="100"/>
        </p:scale>
        <p:origin x="1116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03ABE-A7E9-684E-B9D5-511F246B3AE6}" type="datetimeFigureOut">
              <a:rPr lang="nl-NL" smtClean="0"/>
              <a:t>1-7-2022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BC362-B66A-B24E-B6A1-10FFD4615D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137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6D28-CADB-874E-8217-D31F32A996DE}" type="datetimeFigureOut">
              <a:rPr lang="nl-NL" smtClean="0"/>
              <a:t>1-7-2022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89A8-1D64-BB41-AC05-5065D6EA49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345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6D28-CADB-874E-8217-D31F32A996DE}" type="datetimeFigureOut">
              <a:rPr lang="nl-NL" smtClean="0"/>
              <a:t>1-7-2022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89A8-1D64-BB41-AC05-5065D6EA49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4873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6D28-CADB-874E-8217-D31F32A996DE}" type="datetimeFigureOut">
              <a:rPr lang="nl-NL" smtClean="0"/>
              <a:t>1-7-2022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89A8-1D64-BB41-AC05-5065D6EA49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7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6D28-CADB-874E-8217-D31F32A996DE}" type="datetimeFigureOut">
              <a:rPr lang="nl-NL" smtClean="0"/>
              <a:t>1-7-2022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89A8-1D64-BB41-AC05-5065D6EA49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692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6D28-CADB-874E-8217-D31F32A996DE}" type="datetimeFigureOut">
              <a:rPr lang="nl-NL" smtClean="0"/>
              <a:t>1-7-2022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89A8-1D64-BB41-AC05-5065D6EA49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490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6D28-CADB-874E-8217-D31F32A996DE}" type="datetimeFigureOut">
              <a:rPr lang="nl-NL" smtClean="0"/>
              <a:t>1-7-2022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89A8-1D64-BB41-AC05-5065D6EA49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087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6D28-CADB-874E-8217-D31F32A996DE}" type="datetimeFigureOut">
              <a:rPr lang="nl-NL" smtClean="0"/>
              <a:t>1-7-2022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89A8-1D64-BB41-AC05-5065D6EA49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845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6D28-CADB-874E-8217-D31F32A996DE}" type="datetimeFigureOut">
              <a:rPr lang="nl-NL" smtClean="0"/>
              <a:t>1-7-2022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89A8-1D64-BB41-AC05-5065D6EA49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3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6D28-CADB-874E-8217-D31F32A996DE}" type="datetimeFigureOut">
              <a:rPr lang="nl-NL" smtClean="0"/>
              <a:t>1-7-2022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89A8-1D64-BB41-AC05-5065D6EA49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587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6D28-CADB-874E-8217-D31F32A996DE}" type="datetimeFigureOut">
              <a:rPr lang="nl-NL" smtClean="0"/>
              <a:t>1-7-2022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89A8-1D64-BB41-AC05-5065D6EA49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1756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6D28-CADB-874E-8217-D31F32A996DE}" type="datetimeFigureOut">
              <a:rPr lang="nl-NL" smtClean="0"/>
              <a:t>1-7-2022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89A8-1D64-BB41-AC05-5065D6EA49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7363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C6D28-CADB-874E-8217-D31F32A996DE}" type="datetimeFigureOut">
              <a:rPr lang="nl-NL" smtClean="0"/>
              <a:t>1-7-2022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F89A8-1D64-BB41-AC05-5065D6EA49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938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g.org/sites/default/files/content/nhg_org/uploads/handreiking_gezamenlijke_besluitvorming_boek_2017_web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hyperlink" Target="mailto:jerome.vandongen@zuyd.nl" TargetMode="External"/><Relationship Id="rId7" Type="http://schemas.openxmlformats.org/officeDocument/2006/relationships/image" Target="../media/image2.png"/><Relationship Id="rId2" Type="http://schemas.openxmlformats.org/officeDocument/2006/relationships/hyperlink" Target="mailto:Jerome.vanDongen@mik-piwgroep.n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hyperlink" Target="https://www.linkedin.com/in/jeromedongen/" TargetMode="External"/><Relationship Id="rId9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hyperlink" Target="http://www.quickscan-ipt.nl/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enti.com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-95850" y="-20199"/>
            <a:ext cx="12431623" cy="6670381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888346" y="947171"/>
            <a:ext cx="104210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182F4B"/>
                </a:solidFill>
                <a:latin typeface="Calibri" panose="020F0502020204030204" pitchFamily="34" charset="0"/>
                <a:ea typeface="Calibri Light" charset="0"/>
                <a:cs typeface="Calibri" panose="020F0502020204030204" pitchFamily="34" charset="0"/>
              </a:rPr>
              <a:t>Het MDO</a:t>
            </a:r>
          </a:p>
          <a:p>
            <a:pPr algn="ctr"/>
            <a:r>
              <a:rPr lang="nl-NL" sz="2800" i="1" dirty="0">
                <a:solidFill>
                  <a:srgbClr val="182F4B"/>
                </a:solidFill>
                <a:latin typeface="Calibri" panose="020F0502020204030204" pitchFamily="34" charset="0"/>
                <a:ea typeface="Calibri Light" charset="0"/>
                <a:cs typeface="Calibri" panose="020F0502020204030204" pitchFamily="34" charset="0"/>
              </a:rPr>
              <a:t>- En het belang van reflectie op interprofessionele samenwerking - </a:t>
            </a:r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5" y="412640"/>
            <a:ext cx="2922978" cy="511826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17621" y="6423938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28 juni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4238184" y="5740199"/>
            <a:ext cx="539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Jerôme van Dongen &amp; Willy Drummen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451" y="94834"/>
            <a:ext cx="2333106" cy="85858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85" y="1780403"/>
            <a:ext cx="5831669" cy="4037426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206072" y="6423938"/>
            <a:ext cx="682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Symposium Ouderenzorg Mijnstreek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1" y="5063649"/>
            <a:ext cx="3021385" cy="11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46126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81797" y="0"/>
            <a:ext cx="12473797" cy="6765599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-138023" y="226592"/>
            <a:ext cx="3055790" cy="52322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>
                <a:solidFill>
                  <a:srgbClr val="3CB5AA"/>
                </a:solidFill>
              </a:rPr>
              <a:t>Overlegstructuur</a:t>
            </a:r>
          </a:p>
        </p:txBody>
      </p:sp>
      <p:sp>
        <p:nvSpPr>
          <p:cNvPr id="6" name="Rectangle 2"/>
          <p:cNvSpPr/>
          <p:nvPr/>
        </p:nvSpPr>
        <p:spPr>
          <a:xfrm>
            <a:off x="361649" y="819133"/>
            <a:ext cx="1097831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>
              <a:latin typeface="Constantia" panose="02030602050306030303" pitchFamily="18" charset="0"/>
            </a:endParaRPr>
          </a:p>
          <a:p>
            <a:pPr marL="228600">
              <a:buClr>
                <a:srgbClr val="677480"/>
              </a:buClr>
              <a:buSzPct val="100000"/>
            </a:pPr>
            <a:r>
              <a:rPr lang="nl-NL" sz="3200" b="1" dirty="0">
                <a:ea typeface="Lato"/>
                <a:cs typeface="Lato"/>
                <a:sym typeface="Lato"/>
              </a:rPr>
              <a:t>Voorbereiding</a:t>
            </a:r>
          </a:p>
          <a:p>
            <a:pPr marL="514350" indent="-285750">
              <a:buClr>
                <a:srgbClr val="677480"/>
              </a:buClr>
              <a:buSzPct val="100000"/>
              <a:buFont typeface="Arial" panose="020B0604020202020204" pitchFamily="34" charset="0"/>
              <a:buChar char="•"/>
            </a:pPr>
            <a:r>
              <a:rPr lang="nl-NL" sz="3200" dirty="0">
                <a:ea typeface="Lato"/>
                <a:cs typeface="Lato"/>
                <a:sym typeface="Lato"/>
              </a:rPr>
              <a:t>Planning, inbrengen patiënt, agenda, individuele voorbereiding</a:t>
            </a:r>
          </a:p>
          <a:p>
            <a:pPr marL="457200" indent="-228600">
              <a:buClr>
                <a:srgbClr val="677480"/>
              </a:buClr>
              <a:buSzPct val="100000"/>
              <a:buFont typeface="Lato"/>
              <a:buChar char="▷"/>
            </a:pPr>
            <a:endParaRPr lang="nl-NL" sz="3200" dirty="0">
              <a:ea typeface="Lato"/>
              <a:cs typeface="Lato"/>
              <a:sym typeface="Lato"/>
            </a:endParaRPr>
          </a:p>
          <a:p>
            <a:pPr marL="228600">
              <a:buClr>
                <a:srgbClr val="677480"/>
              </a:buClr>
              <a:buSzPct val="100000"/>
            </a:pPr>
            <a:r>
              <a:rPr lang="nl-NL" sz="3200" b="1" dirty="0">
                <a:ea typeface="Lato"/>
                <a:cs typeface="Lato"/>
                <a:sym typeface="Lato"/>
              </a:rPr>
              <a:t>Uitvoering</a:t>
            </a:r>
          </a:p>
          <a:p>
            <a:pPr marL="514350" lvl="1" indent="-285750">
              <a:buClr>
                <a:srgbClr val="677480"/>
              </a:buClr>
              <a:buSzPct val="100000"/>
              <a:buFont typeface="Arial" panose="020B0604020202020204" pitchFamily="34" charset="0"/>
              <a:buChar char="•"/>
            </a:pPr>
            <a:r>
              <a:rPr lang="nl-NL" sz="3200" dirty="0">
                <a:ea typeface="Lato"/>
                <a:cs typeface="Lato"/>
                <a:sym typeface="Lato"/>
              </a:rPr>
              <a:t>Opening, patiënt bespreking, afsluiting</a:t>
            </a:r>
          </a:p>
          <a:p>
            <a:pPr marL="457200" indent="-228600">
              <a:buClr>
                <a:srgbClr val="677480"/>
              </a:buClr>
              <a:buSzPct val="100000"/>
              <a:buFont typeface="Lato"/>
              <a:buChar char="▷"/>
            </a:pPr>
            <a:endParaRPr lang="nl-NL" sz="3200" dirty="0">
              <a:ea typeface="Lato"/>
              <a:cs typeface="Lato"/>
              <a:sym typeface="Lato"/>
            </a:endParaRPr>
          </a:p>
          <a:p>
            <a:pPr marL="228600">
              <a:buClr>
                <a:srgbClr val="677480"/>
              </a:buClr>
              <a:buSzPct val="100000"/>
            </a:pPr>
            <a:r>
              <a:rPr lang="nl-NL" sz="3200" b="1" dirty="0">
                <a:ea typeface="Lato"/>
                <a:cs typeface="Lato"/>
                <a:sym typeface="Lato"/>
              </a:rPr>
              <a:t>Nazorg</a:t>
            </a:r>
          </a:p>
          <a:p>
            <a:pPr marL="514350" lvl="1" indent="-285750">
              <a:buClr>
                <a:srgbClr val="677480"/>
              </a:buClr>
              <a:buSzPct val="100000"/>
              <a:buFont typeface="Arial" panose="020B0604020202020204" pitchFamily="34" charset="0"/>
              <a:buChar char="•"/>
            </a:pPr>
            <a:r>
              <a:rPr lang="nl-NL" sz="3200" dirty="0">
                <a:ea typeface="Lato"/>
                <a:cs typeface="Lato"/>
                <a:sym typeface="Lato"/>
              </a:rPr>
              <a:t>Verslaglegging, terugkoppeling patiënt, aanpassen zorgplan, uitvoeren interventies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0203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138024" y="-52857"/>
            <a:ext cx="12473797" cy="6682472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-138023" y="226592"/>
            <a:ext cx="2864598" cy="52322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 smtClean="0">
                <a:solidFill>
                  <a:srgbClr val="3CB5AA"/>
                </a:solidFill>
              </a:rPr>
              <a:t>Kritische factoren</a:t>
            </a:r>
            <a:endParaRPr lang="nl-NL" sz="2800" dirty="0">
              <a:solidFill>
                <a:srgbClr val="3CB5AA"/>
              </a:solidFill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438151" y="2607676"/>
            <a:ext cx="8937568" cy="1361406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sz="4400" i="1" dirty="0"/>
              <a:t>Wat is voor jullie de meest kritische succesfactor?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7265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-127000"/>
            <a:ext cx="12473797" cy="7079210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-37408" y="2749823"/>
            <a:ext cx="12266815" cy="13255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Kritische factoren nader belicht</a:t>
            </a:r>
          </a:p>
        </p:txBody>
      </p:sp>
    </p:spTree>
    <p:extLst>
      <p:ext uri="{BB962C8B-B14F-4D97-AF65-F5344CB8AC3E}">
        <p14:creationId xmlns:p14="http://schemas.microsoft.com/office/powerpoint/2010/main" val="370204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302552" y="4465961"/>
            <a:ext cx="1617688" cy="156966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nl-NL" sz="9600" dirty="0">
                <a:solidFill>
                  <a:srgbClr val="3CB5AA"/>
                </a:solidFill>
              </a:rPr>
              <a:t>1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-138023" y="226592"/>
            <a:ext cx="3130606" cy="52322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>
                <a:solidFill>
                  <a:srgbClr val="3CB5AA"/>
                </a:solidFill>
              </a:rPr>
              <a:t>Patiëntgerichtheid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  <p:sp>
        <p:nvSpPr>
          <p:cNvPr id="10" name="Tijdelijke aanduiding voor inhoud 1"/>
          <p:cNvSpPr txBox="1">
            <a:spLocks/>
          </p:cNvSpPr>
          <p:nvPr/>
        </p:nvSpPr>
        <p:spPr>
          <a:xfrm>
            <a:off x="1438151" y="2386695"/>
            <a:ext cx="8937568" cy="12709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sz="4400" i="1" dirty="0"/>
              <a:t>In hoeverre stellen jullie de patiënt centraal?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790" y="4153388"/>
            <a:ext cx="22955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64804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138024" y="-135983"/>
            <a:ext cx="12473797" cy="6765599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1" y="602896"/>
            <a:ext cx="4974509" cy="4974509"/>
          </a:xfrm>
        </p:spPr>
      </p:pic>
      <p:sp>
        <p:nvSpPr>
          <p:cNvPr id="5" name="Tekstvak 4"/>
          <p:cNvSpPr txBox="1"/>
          <p:nvPr/>
        </p:nvSpPr>
        <p:spPr>
          <a:xfrm>
            <a:off x="236745" y="6368006"/>
            <a:ext cx="12099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Lenzen, S. A., van Dongen, J. J. J., Daniëls, R., van Bokhoven, M. A., van der Weijden, T., &amp; Beurskens, A. (2016). </a:t>
            </a:r>
            <a:r>
              <a:rPr lang="nl-NL" sz="1400" dirty="0" err="1"/>
              <a:t>What</a:t>
            </a:r>
            <a:r>
              <a:rPr lang="nl-NL" sz="1400" dirty="0"/>
              <a:t> does </a:t>
            </a:r>
            <a:r>
              <a:rPr lang="nl-NL" sz="1400" dirty="0" err="1"/>
              <a:t>it</a:t>
            </a:r>
            <a:r>
              <a:rPr lang="nl-NL" sz="1400" dirty="0"/>
              <a:t> take </a:t>
            </a:r>
            <a:r>
              <a:rPr lang="nl-NL" sz="1400" dirty="0" err="1"/>
              <a:t>to</a:t>
            </a:r>
            <a:r>
              <a:rPr lang="nl-NL" sz="1400" dirty="0"/>
              <a:t> set goals </a:t>
            </a:r>
            <a:r>
              <a:rPr lang="nl-NL" sz="1400" dirty="0" err="1"/>
              <a:t>for</a:t>
            </a:r>
            <a:r>
              <a:rPr lang="nl-NL" sz="1400" dirty="0"/>
              <a:t> </a:t>
            </a:r>
            <a:r>
              <a:rPr lang="nl-NL" sz="1400" dirty="0" err="1"/>
              <a:t>self</a:t>
            </a:r>
            <a:r>
              <a:rPr lang="nl-NL" sz="1400" dirty="0"/>
              <a:t>-management in </a:t>
            </a:r>
            <a:r>
              <a:rPr lang="nl-NL" sz="1400" dirty="0" err="1"/>
              <a:t>primary</a:t>
            </a:r>
            <a:r>
              <a:rPr lang="nl-NL" sz="1400" dirty="0"/>
              <a:t> care? A </a:t>
            </a:r>
            <a:r>
              <a:rPr lang="nl-NL" sz="1400" dirty="0" err="1"/>
              <a:t>qualitative</a:t>
            </a:r>
            <a:r>
              <a:rPr lang="nl-NL" sz="1400" dirty="0"/>
              <a:t> </a:t>
            </a:r>
            <a:r>
              <a:rPr lang="nl-NL" sz="1400" dirty="0" err="1"/>
              <a:t>study</a:t>
            </a:r>
            <a:r>
              <a:rPr lang="nl-NL" sz="1400" dirty="0"/>
              <a:t>. </a:t>
            </a:r>
            <a:r>
              <a:rPr lang="nl-NL" sz="1400" i="1" dirty="0"/>
              <a:t>Family </a:t>
            </a:r>
            <a:r>
              <a:rPr lang="nl-NL" sz="1400" i="1" dirty="0" err="1"/>
              <a:t>practice</a:t>
            </a:r>
            <a:r>
              <a:rPr lang="nl-NL" sz="1400" dirty="0"/>
              <a:t>, </a:t>
            </a:r>
            <a:r>
              <a:rPr lang="nl-NL" sz="1400" i="1" dirty="0"/>
              <a:t>33</a:t>
            </a:r>
            <a:r>
              <a:rPr lang="nl-NL" sz="1400" dirty="0"/>
              <a:t>(6), 698-703.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560273" y="4939293"/>
            <a:ext cx="5270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3"/>
              </a:rPr>
              <a:t>https://www.nhg.org/sites/default/files/content/nhg_org/uploads/handreiking_gezamenlijke_besluitvorming_boek_2017_web.pdf</a:t>
            </a:r>
            <a:endParaRPr lang="nl-NL" dirty="0"/>
          </a:p>
          <a:p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649" y="1372231"/>
            <a:ext cx="2899844" cy="31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38516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3536" y="-1195"/>
            <a:ext cx="12473797" cy="6682472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302552" y="4465961"/>
            <a:ext cx="1617688" cy="156966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nl-NL" sz="9600" dirty="0">
                <a:solidFill>
                  <a:srgbClr val="3CB5AA"/>
                </a:solidFill>
              </a:rPr>
              <a:t>2</a:t>
            </a:r>
            <a:endParaRPr lang="nl-NL" sz="4400" dirty="0">
              <a:solidFill>
                <a:srgbClr val="3CB5AA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-138023" y="226592"/>
            <a:ext cx="2457274" cy="52322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>
                <a:solidFill>
                  <a:srgbClr val="3CB5AA"/>
                </a:solidFill>
              </a:rPr>
              <a:t>Elkaar kennen</a:t>
            </a: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09" y="3941685"/>
            <a:ext cx="2598870" cy="2310922"/>
          </a:xfr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  <p:sp>
        <p:nvSpPr>
          <p:cNvPr id="15" name="Tijdelijke aanduiding voor inhoud 1"/>
          <p:cNvSpPr txBox="1">
            <a:spLocks/>
          </p:cNvSpPr>
          <p:nvPr/>
        </p:nvSpPr>
        <p:spPr>
          <a:xfrm>
            <a:off x="1438151" y="2386695"/>
            <a:ext cx="8937568" cy="8552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sz="4400" i="1" dirty="0"/>
              <a:t>Hoe goed kennen jullie elkaar?</a:t>
            </a:r>
          </a:p>
        </p:txBody>
      </p:sp>
    </p:spTree>
    <p:extLst>
      <p:ext uri="{BB962C8B-B14F-4D97-AF65-F5344CB8AC3E}">
        <p14:creationId xmlns:p14="http://schemas.microsoft.com/office/powerpoint/2010/main" val="2505730092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3536" y="-52857"/>
            <a:ext cx="12473797" cy="6682472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/>
          <p:cNvSpPr txBox="1"/>
          <p:nvPr/>
        </p:nvSpPr>
        <p:spPr>
          <a:xfrm>
            <a:off x="-138023" y="226592"/>
            <a:ext cx="2457274" cy="52322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>
                <a:solidFill>
                  <a:srgbClr val="3CB5AA"/>
                </a:solidFill>
              </a:rPr>
              <a:t>Elkaar kennen</a:t>
            </a:r>
          </a:p>
        </p:txBody>
      </p:sp>
      <p:sp>
        <p:nvSpPr>
          <p:cNvPr id="2" name="Rechthoek 1"/>
          <p:cNvSpPr/>
          <p:nvPr/>
        </p:nvSpPr>
        <p:spPr>
          <a:xfrm>
            <a:off x="313720" y="151852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 </a:t>
            </a:r>
            <a:r>
              <a:rPr lang="en-US" sz="3600" dirty="0" err="1"/>
              <a:t>Persoonlijk</a:t>
            </a:r>
            <a:r>
              <a:rPr lang="en-US" sz="3600" dirty="0"/>
              <a:t> &amp; </a:t>
            </a:r>
            <a:r>
              <a:rPr lang="en-US" sz="3600" dirty="0" err="1"/>
              <a:t>professioneel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 </a:t>
            </a:r>
            <a:r>
              <a:rPr lang="en-US" sz="3600" dirty="0" err="1"/>
              <a:t>Rollen</a:t>
            </a:r>
            <a:r>
              <a:rPr lang="en-US" sz="3600" dirty="0"/>
              <a:t> en </a:t>
            </a:r>
            <a:r>
              <a:rPr lang="en-US" sz="3600" dirty="0" err="1"/>
              <a:t>verantwoordelijkheden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 Context</a:t>
            </a:r>
          </a:p>
        </p:txBody>
      </p:sp>
      <p:pic>
        <p:nvPicPr>
          <p:cNvPr id="11" name="Picture 4" descr="Voorstelrondje commissies - sv Zeebu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963" y="289403"/>
            <a:ext cx="2104689" cy="12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36670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3536" y="-1195"/>
            <a:ext cx="12473797" cy="6682472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302552" y="4465961"/>
            <a:ext cx="1617688" cy="156966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nl-NL" sz="9600" dirty="0">
                <a:solidFill>
                  <a:srgbClr val="3CB5AA"/>
                </a:solidFill>
              </a:rPr>
              <a:t>3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-138024" y="226592"/>
            <a:ext cx="4244511" cy="52322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>
                <a:solidFill>
                  <a:srgbClr val="3CB5AA"/>
                </a:solidFill>
              </a:rPr>
              <a:t>Teamklimaat en interactie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  <p:sp>
        <p:nvSpPr>
          <p:cNvPr id="12" name="Tijdelijke aanduiding voor inhoud 1"/>
          <p:cNvSpPr>
            <a:spLocks noGrp="1"/>
          </p:cNvSpPr>
          <p:nvPr>
            <p:ph idx="1"/>
          </p:nvPr>
        </p:nvSpPr>
        <p:spPr>
          <a:xfrm>
            <a:off x="1438151" y="2386695"/>
            <a:ext cx="8937568" cy="1361406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sz="4400" i="1" dirty="0"/>
              <a:t>Hoe is het teamklimaat en de onderlinge interactie?</a:t>
            </a:r>
          </a:p>
        </p:txBody>
      </p:sp>
    </p:spTree>
    <p:extLst>
      <p:ext uri="{BB962C8B-B14F-4D97-AF65-F5344CB8AC3E}">
        <p14:creationId xmlns:p14="http://schemas.microsoft.com/office/powerpoint/2010/main" val="3930675277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81797" y="-104027"/>
            <a:ext cx="12473797" cy="6765599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495800" y="1447800"/>
            <a:ext cx="6629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nl-NL"/>
          </a:p>
          <a:p>
            <a:pPr marL="0" indent="0" algn="ctr">
              <a:lnSpc>
                <a:spcPct val="150000"/>
              </a:lnSpc>
              <a:buFont typeface="Arial"/>
              <a:buNone/>
            </a:pPr>
            <a:r>
              <a:rPr lang="nl-NL" sz="3200"/>
              <a:t>“De essentie van samenwerken is            dat je een deel van je autonomie inlevert in het vertrouwen dat je er méér voor terugkrijgt”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05" y="1959032"/>
            <a:ext cx="2548095" cy="254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hthoek 8"/>
          <p:cNvSpPr/>
          <p:nvPr/>
        </p:nvSpPr>
        <p:spPr>
          <a:xfrm>
            <a:off x="923152" y="4702232"/>
            <a:ext cx="292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 err="1"/>
              <a:t>Wilfrid</a:t>
            </a:r>
            <a:r>
              <a:rPr lang="nl-NL" dirty="0"/>
              <a:t> </a:t>
            </a:r>
            <a:r>
              <a:rPr lang="nl-NL" dirty="0" err="1"/>
              <a:t>Opheij</a:t>
            </a:r>
            <a:r>
              <a:rPr lang="nl-NL" dirty="0"/>
              <a:t> (Common Eye)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96284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81797" y="0"/>
            <a:ext cx="12473797" cy="6765599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02962" y="498284"/>
            <a:ext cx="55013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4400" b="1" dirty="0"/>
              <a:t>Psychologische veiligheid</a:t>
            </a:r>
          </a:p>
          <a:p>
            <a:pPr marL="0" indent="0">
              <a:buFont typeface="Arial"/>
              <a:buNone/>
            </a:pPr>
            <a:r>
              <a:rPr lang="nl-NL" sz="4400" i="1" dirty="0"/>
              <a:t>‘gedeeld geloof onder teamleden dat het team een veilige omgeving is om interpersoonlijke risico’s te nemen’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76529"/>
            <a:ext cx="5449530" cy="272476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03507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-41684" y="-16506"/>
            <a:ext cx="12473797" cy="6874506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2"/>
                </a:solidFill>
              </a:rPr>
              <a:t>Wie zijn wij?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38200" y="1563421"/>
            <a:ext cx="10515600" cy="3651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Tw Cen MT" panose="020B0602020104020603" pitchFamily="34" charset="0"/>
              <a:buNone/>
            </a:pPr>
            <a:r>
              <a:rPr lang="nl-NL" sz="2400" b="1" i="1" dirty="0"/>
              <a:t>Dr. Jerôme van Dongen</a:t>
            </a:r>
          </a:p>
          <a:p>
            <a:pPr>
              <a:spcBef>
                <a:spcPts val="0"/>
              </a:spcBef>
              <a:buFont typeface="Tw Cen MT" panose="020B0602020104020603" pitchFamily="34" charset="0"/>
              <a:buNone/>
            </a:pPr>
            <a:r>
              <a:rPr lang="nl-NL" sz="1400" b="1" i="1" dirty="0"/>
              <a:t>Docent-Onderzoeker </a:t>
            </a:r>
            <a:endParaRPr lang="nl-NL" sz="1400" dirty="0"/>
          </a:p>
          <a:p>
            <a:pPr>
              <a:spcBef>
                <a:spcPts val="0"/>
              </a:spcBef>
            </a:pPr>
            <a:r>
              <a:rPr lang="nl-NL" sz="1400" dirty="0"/>
              <a:t>Innovatiewerkplaats (MIK &amp; PIW groep)</a:t>
            </a:r>
          </a:p>
          <a:p>
            <a:pPr>
              <a:spcBef>
                <a:spcPts val="0"/>
              </a:spcBef>
            </a:pPr>
            <a:r>
              <a:rPr lang="nl-NL" sz="1400" dirty="0"/>
              <a:t>Lectoraat Wijkgerichte Zorg (Zuyd Hogeschool)</a:t>
            </a:r>
          </a:p>
          <a:p>
            <a:pPr>
              <a:spcBef>
                <a:spcPts val="0"/>
              </a:spcBef>
            </a:pPr>
            <a:r>
              <a:rPr lang="nl-NL" sz="1400" dirty="0"/>
              <a:t>Academie voor Verpleegkunde (Zuyd Hogeschool)</a:t>
            </a:r>
          </a:p>
          <a:p>
            <a:pPr>
              <a:spcBef>
                <a:spcPts val="0"/>
              </a:spcBef>
            </a:pPr>
            <a:r>
              <a:rPr lang="nl-NL" sz="1400" dirty="0"/>
              <a:t>Sterk Teamwerk (Zuyd Hogeschool)</a:t>
            </a:r>
          </a:p>
          <a:p>
            <a:pPr>
              <a:spcBef>
                <a:spcPts val="0"/>
              </a:spcBef>
            </a:pPr>
            <a:r>
              <a:rPr lang="nl-NL" sz="1400" dirty="0"/>
              <a:t>Adviesraad Sociaal Domein (Gemeente Meerssen)</a:t>
            </a:r>
          </a:p>
          <a:p>
            <a:pPr>
              <a:spcBef>
                <a:spcPts val="0"/>
              </a:spcBef>
              <a:buFont typeface="Tw Cen MT" panose="020B0602020104020603" pitchFamily="34" charset="0"/>
              <a:buNone/>
            </a:pPr>
            <a:endParaRPr lang="nl-NL" sz="1400" dirty="0"/>
          </a:p>
          <a:p>
            <a:pPr>
              <a:spcBef>
                <a:spcPts val="0"/>
              </a:spcBef>
              <a:buFont typeface="Tw Cen MT" panose="020B0602020104020603" pitchFamily="34" charset="0"/>
              <a:buNone/>
            </a:pPr>
            <a:r>
              <a:rPr lang="nl-NL" sz="1400" b="1" dirty="0">
                <a:solidFill>
                  <a:srgbClr val="0070C0"/>
                </a:solidFill>
              </a:rPr>
              <a:t>@</a:t>
            </a:r>
            <a:r>
              <a:rPr lang="nl-NL" sz="1400" dirty="0"/>
              <a:t> </a:t>
            </a:r>
            <a:r>
              <a:rPr lang="nl-NL" sz="1400" dirty="0">
                <a:hlinkClick r:id="rId2"/>
              </a:rPr>
              <a:t>Jerome.vanDongen@mik-piwgroep.nl</a:t>
            </a:r>
            <a:r>
              <a:rPr lang="nl-NL" sz="1400" dirty="0"/>
              <a:t> / </a:t>
            </a:r>
            <a:r>
              <a:rPr lang="nl-NL" sz="1400" dirty="0">
                <a:hlinkClick r:id="rId3"/>
              </a:rPr>
              <a:t>jerome.vandongen@zuyd.nl</a:t>
            </a:r>
            <a:endParaRPr lang="nl-NL" sz="1400" dirty="0"/>
          </a:p>
          <a:p>
            <a:pPr>
              <a:spcBef>
                <a:spcPts val="0"/>
              </a:spcBef>
              <a:buFont typeface="Tw Cen MT" panose="020B0602020104020603" pitchFamily="34" charset="0"/>
              <a:buNone/>
            </a:pPr>
            <a:r>
              <a:rPr lang="nl-NL" sz="1400" dirty="0">
                <a:hlinkClick r:id="rId4"/>
              </a:rPr>
              <a:t>https://www.linkedin.com/in/jeromedongen/</a:t>
            </a:r>
            <a:endParaRPr lang="nl-NL" sz="1400" dirty="0"/>
          </a:p>
          <a:p>
            <a:pPr>
              <a:spcBef>
                <a:spcPts val="0"/>
              </a:spcBef>
              <a:buFont typeface="Tw Cen MT" panose="020B0602020104020603" pitchFamily="34" charset="0"/>
              <a:buNone/>
            </a:pPr>
            <a:endParaRPr lang="nl-NL" sz="1400" dirty="0"/>
          </a:p>
          <a:p>
            <a:pPr>
              <a:spcBef>
                <a:spcPts val="0"/>
              </a:spcBef>
              <a:buFont typeface="Tw Cen MT" panose="020B0602020104020603" pitchFamily="34" charset="0"/>
              <a:buNone/>
            </a:pPr>
            <a:endParaRPr lang="nl-NL" sz="1400" dirty="0"/>
          </a:p>
          <a:p>
            <a:pPr>
              <a:spcBef>
                <a:spcPts val="0"/>
              </a:spcBef>
              <a:buFont typeface="Tw Cen MT" panose="020B0602020104020603" pitchFamily="34" charset="0"/>
              <a:buNone/>
            </a:pPr>
            <a:r>
              <a:rPr lang="nl-NL" sz="2400" b="1" i="1" dirty="0"/>
              <a:t>Willy Drummen-Sikma</a:t>
            </a:r>
          </a:p>
          <a:p>
            <a:pPr>
              <a:spcBef>
                <a:spcPts val="0"/>
              </a:spcBef>
              <a:buFont typeface="Tw Cen MT" panose="020B0602020104020603" pitchFamily="34" charset="0"/>
              <a:buNone/>
            </a:pPr>
            <a:r>
              <a:rPr lang="nl-NL" sz="1400" b="1" i="1" dirty="0"/>
              <a:t>Specialist Ouderengeneeskunde</a:t>
            </a:r>
            <a:endParaRPr lang="nl-NL" sz="1400" dirty="0"/>
          </a:p>
          <a:p>
            <a:pPr>
              <a:spcBef>
                <a:spcPts val="0"/>
              </a:spcBef>
            </a:pPr>
            <a:r>
              <a:rPr lang="nl-NL" sz="13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Eerstelijns consultatie regio Westelijke Mijnstreek en Echt-Susteren (ACO-team Zuyderland)</a:t>
            </a:r>
          </a:p>
          <a:p>
            <a:pPr>
              <a:spcBef>
                <a:spcPts val="0"/>
              </a:spcBef>
            </a:pPr>
            <a:endParaRPr lang="nl-NL" sz="1400" dirty="0"/>
          </a:p>
          <a:p>
            <a:pPr>
              <a:spcBef>
                <a:spcPts val="0"/>
              </a:spcBef>
              <a:buFont typeface="Tw Cen MT" panose="020B0602020104020603" pitchFamily="34" charset="0"/>
              <a:buNone/>
            </a:pPr>
            <a:r>
              <a:rPr lang="nl-NL" sz="1400" b="1" dirty="0">
                <a:solidFill>
                  <a:srgbClr val="0070C0"/>
                </a:solidFill>
              </a:rPr>
              <a:t>@ </a:t>
            </a:r>
            <a:r>
              <a:rPr lang="nl-NL" sz="1400" dirty="0">
                <a:solidFill>
                  <a:srgbClr val="0070C0"/>
                </a:solidFill>
              </a:rPr>
              <a:t>wi.sikma@zuyderland.nl</a:t>
            </a:r>
            <a:endParaRPr lang="nl-NL" sz="28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91" y="1563421"/>
            <a:ext cx="1147609" cy="172897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2" y="5816310"/>
            <a:ext cx="4252894" cy="7447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537" y="5598257"/>
            <a:ext cx="3208713" cy="118080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14" y="5500912"/>
            <a:ext cx="3021385" cy="110538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F3CEE313-DF92-429B-A132-7943317C15C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570" r="13403"/>
          <a:stretch/>
        </p:blipFill>
        <p:spPr>
          <a:xfrm>
            <a:off x="10201147" y="3785741"/>
            <a:ext cx="1147609" cy="161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60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3536" y="-1195"/>
            <a:ext cx="12473797" cy="6682472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302552" y="4465961"/>
            <a:ext cx="1617688" cy="156966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nl-NL" sz="9600" dirty="0">
                <a:solidFill>
                  <a:srgbClr val="3CB5AA"/>
                </a:solidFill>
              </a:rPr>
              <a:t>4</a:t>
            </a:r>
            <a:endParaRPr lang="nl-NL" sz="4400" dirty="0">
              <a:solidFill>
                <a:srgbClr val="3CB5AA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-138023" y="226592"/>
            <a:ext cx="3887064" cy="52322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>
                <a:solidFill>
                  <a:srgbClr val="3CB5AA"/>
                </a:solidFill>
              </a:rPr>
              <a:t>Monitoring en evaluatie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  <p:sp>
        <p:nvSpPr>
          <p:cNvPr id="10" name="Tijdelijke aanduiding voor inhoud 1"/>
          <p:cNvSpPr>
            <a:spLocks noGrp="1"/>
          </p:cNvSpPr>
          <p:nvPr>
            <p:ph idx="1"/>
          </p:nvPr>
        </p:nvSpPr>
        <p:spPr>
          <a:xfrm>
            <a:off x="1438151" y="2386695"/>
            <a:ext cx="8937568" cy="1361406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sz="4400" i="1" dirty="0"/>
              <a:t>Hoe tonen jullie de impact van het MDO aan?</a:t>
            </a:r>
          </a:p>
        </p:txBody>
      </p:sp>
    </p:spTree>
    <p:extLst>
      <p:ext uri="{BB962C8B-B14F-4D97-AF65-F5344CB8AC3E}">
        <p14:creationId xmlns:p14="http://schemas.microsoft.com/office/powerpoint/2010/main" val="2699796868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-127000"/>
            <a:ext cx="12473797" cy="7079210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-37408" y="2749823"/>
            <a:ext cx="12266815" cy="13255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QuickScan IPT</a:t>
            </a:r>
          </a:p>
        </p:txBody>
      </p:sp>
    </p:spTree>
    <p:extLst>
      <p:ext uri="{BB962C8B-B14F-4D97-AF65-F5344CB8AC3E}">
        <p14:creationId xmlns:p14="http://schemas.microsoft.com/office/powerpoint/2010/main" val="3100718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81797" y="-31584"/>
            <a:ext cx="12473797" cy="6765599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-138023" y="226592"/>
            <a:ext cx="2008387" cy="52322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 err="1">
                <a:solidFill>
                  <a:srgbClr val="3CB5AA"/>
                </a:solidFill>
              </a:rPr>
              <a:t>Quickscan</a:t>
            </a:r>
            <a:endParaRPr lang="nl-NL" sz="2800" dirty="0">
              <a:solidFill>
                <a:srgbClr val="3CB5AA"/>
              </a:solidFill>
            </a:endParaRPr>
          </a:p>
        </p:txBody>
      </p:sp>
      <p:sp>
        <p:nvSpPr>
          <p:cNvPr id="11" name="Rectangle 2"/>
          <p:cNvSpPr/>
          <p:nvPr/>
        </p:nvSpPr>
        <p:spPr>
          <a:xfrm>
            <a:off x="871849" y="732372"/>
            <a:ext cx="1133861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buClr>
                <a:srgbClr val="677480"/>
              </a:buClr>
              <a:buSzPct val="100000"/>
            </a:pPr>
            <a:r>
              <a:rPr lang="nl-NL" altLang="nl-NL" sz="3200" dirty="0">
                <a:ea typeface="Lato"/>
                <a:cs typeface="Lato"/>
              </a:rPr>
              <a:t>De QuickScan kan worden ingezet als </a:t>
            </a:r>
            <a:r>
              <a:rPr lang="nl-NL" altLang="nl-NL" sz="3200" b="1" dirty="0">
                <a:ea typeface="Lato"/>
                <a:cs typeface="Lato"/>
              </a:rPr>
              <a:t>zelfbeoordelingsinstrument</a:t>
            </a:r>
            <a:r>
              <a:rPr lang="nl-NL" altLang="nl-NL" sz="3200" dirty="0">
                <a:ea typeface="Lato"/>
                <a:cs typeface="Lato"/>
              </a:rPr>
              <a:t> om de kwaliteit van de samenwerking in het team te beoordelen en input te verzamelen voor reflectie en vervolgens optimalisatie</a:t>
            </a:r>
            <a:endParaRPr lang="nl-NL" sz="3200" dirty="0">
              <a:ea typeface="Lato"/>
              <a:cs typeface="Lato"/>
              <a:sym typeface="Lato"/>
            </a:endParaRPr>
          </a:p>
          <a:p>
            <a:pPr marL="228600">
              <a:buClr>
                <a:srgbClr val="677480"/>
              </a:buClr>
              <a:buSzPct val="100000"/>
            </a:pPr>
            <a:endParaRPr lang="nl-NL" sz="3200" dirty="0">
              <a:ea typeface="Lato"/>
              <a:cs typeface="Lato"/>
              <a:sym typeface="Lato"/>
            </a:endParaRPr>
          </a:p>
          <a:p>
            <a:pPr>
              <a:defRPr/>
            </a:pPr>
            <a:r>
              <a:rPr lang="nl-NL" sz="3200" b="1" dirty="0">
                <a:ea typeface="Lato"/>
                <a:cs typeface="Lato"/>
              </a:rPr>
              <a:t>Zeven categorieën: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NL" sz="3200" dirty="0">
                <a:ea typeface="Lato"/>
                <a:cs typeface="Lato"/>
              </a:rPr>
              <a:t>Gemeenschappelijke waarden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NL" sz="3200" dirty="0">
                <a:ea typeface="Lato"/>
                <a:cs typeface="Lato"/>
              </a:rPr>
              <a:t>Visie en missie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NL" sz="3200" dirty="0">
                <a:ea typeface="Lato"/>
                <a:cs typeface="Lato"/>
              </a:rPr>
              <a:t>Contextbewustzijn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NL" sz="3200" dirty="0">
                <a:ea typeface="Lato"/>
                <a:cs typeface="Lato"/>
              </a:rPr>
              <a:t>Structuur en organisatie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NL" sz="3200" dirty="0">
                <a:ea typeface="Lato"/>
                <a:cs typeface="Lato"/>
              </a:rPr>
              <a:t>Groepsdynamica en interactie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NL" sz="3200" dirty="0">
                <a:ea typeface="Lato"/>
                <a:cs typeface="Lato"/>
              </a:rPr>
              <a:t>Lerend vermogen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NL" sz="3200" dirty="0">
                <a:ea typeface="Lato"/>
                <a:cs typeface="Lato"/>
              </a:rPr>
              <a:t>Ondernemendheid en bedrijfsvoering</a:t>
            </a:r>
            <a:endParaRPr lang="nl-NL" sz="3200" dirty="0">
              <a:ea typeface="Lato"/>
              <a:cs typeface="Lato"/>
              <a:sym typeface="Lato"/>
            </a:endParaRPr>
          </a:p>
        </p:txBody>
      </p:sp>
      <p:pic>
        <p:nvPicPr>
          <p:cNvPr id="12" name="Afbeelding 11" descr="d:\users\dongenjjj\OneDrive - ZuydHogeschool\Projecten\Quickscan\Verwetenschappelijking\Icoontjes\cat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0" y="3243103"/>
            <a:ext cx="359410" cy="35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 descr="d:\users\dongenjjj\OneDrive - ZuydHogeschool\Projecten\Quickscan\Verwetenschappelijking\Icoontjes\cat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0" y="3733193"/>
            <a:ext cx="359410" cy="35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fbeelding 13" descr="d:\users\dongenjjj\OneDrive - ZuydHogeschool\Projecten\Quickscan\Verwetenschappelijking\Icoontjes\cat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4" y="4223283"/>
            <a:ext cx="359410" cy="35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Afbeelding 14" descr="d:\users\dongenjjj\OneDrive - ZuydHogeschool\Projecten\Quickscan\Verwetenschappelijking\Icoontjes\cat4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4" y="4713373"/>
            <a:ext cx="359410" cy="35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Afbeelding 15" descr="d:\users\dongenjjj\OneDrive - ZuydHogeschool\Projecten\Quickscan\Verwetenschappelijking\Icoontjes\cat5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4" y="5224245"/>
            <a:ext cx="359410" cy="35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fbeelding 16" descr="d:\users\dongenjjj\OneDrive - ZuydHogeschool\Projecten\Quickscan\Verwetenschappelijking\Icoontjes\cat7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4" y="6225207"/>
            <a:ext cx="359410" cy="35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20" y="5735117"/>
            <a:ext cx="360000" cy="360000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4801" y="2650388"/>
            <a:ext cx="2499513" cy="3505200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9491470" y="226592"/>
            <a:ext cx="2192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10"/>
              </a:rPr>
              <a:t>www.quickscan-ipt.nl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26479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81797" y="-31584"/>
            <a:ext cx="12473797" cy="6765599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-138023" y="226592"/>
            <a:ext cx="3454801" cy="52322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>
                <a:solidFill>
                  <a:srgbClr val="3CB5AA"/>
                </a:solidFill>
              </a:rPr>
              <a:t>Toepassing </a:t>
            </a:r>
            <a:r>
              <a:rPr lang="nl-NL" sz="2800" dirty="0" err="1">
                <a:solidFill>
                  <a:srgbClr val="3CB5AA"/>
                </a:solidFill>
              </a:rPr>
              <a:t>Quickscan</a:t>
            </a:r>
            <a:endParaRPr lang="nl-NL" sz="2800" dirty="0">
              <a:solidFill>
                <a:srgbClr val="3CB5AA"/>
              </a:solidFill>
            </a:endParaRPr>
          </a:p>
        </p:txBody>
      </p:sp>
      <p:sp>
        <p:nvSpPr>
          <p:cNvPr id="19" name="Rectangle 2"/>
          <p:cNvSpPr/>
          <p:nvPr/>
        </p:nvSpPr>
        <p:spPr>
          <a:xfrm>
            <a:off x="429569" y="668208"/>
            <a:ext cx="1133861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buClr>
                <a:srgbClr val="677480"/>
              </a:buClr>
              <a:buSzPct val="100000"/>
            </a:pPr>
            <a:endParaRPr lang="nl-NL" sz="3200" dirty="0">
              <a:ea typeface="Lato"/>
              <a:cs typeface="Lato"/>
              <a:sym typeface="Lato"/>
            </a:endParaRPr>
          </a:p>
          <a:p>
            <a:pPr marL="228600">
              <a:buClr>
                <a:srgbClr val="677480"/>
              </a:buClr>
              <a:buSzPct val="100000"/>
            </a:pPr>
            <a:r>
              <a:rPr lang="nl-NL" sz="3200" b="1" dirty="0">
                <a:ea typeface="Lato"/>
                <a:cs typeface="Lato"/>
                <a:sym typeface="Lato"/>
              </a:rPr>
              <a:t>Invullen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l-NL" sz="3200" dirty="0">
                <a:ea typeface="Lato"/>
                <a:cs typeface="Lato"/>
              </a:rPr>
              <a:t>Score 35 stellingen (rapportcijfer 0-10)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l-NL" sz="3200" dirty="0">
                <a:ea typeface="Lato"/>
                <a:cs typeface="Lato"/>
              </a:rPr>
              <a:t>Geef per stelling aan of dit wel/niet een ontwikkelpunt is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l-NL" sz="3200" dirty="0">
                <a:ea typeface="Lato"/>
                <a:cs typeface="Lato"/>
              </a:rPr>
              <a:t>Drie open vragen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nl-NL" sz="3200" dirty="0">
              <a:ea typeface="Lato"/>
              <a:cs typeface="Lato"/>
            </a:endParaRPr>
          </a:p>
          <a:p>
            <a:pPr>
              <a:defRPr/>
            </a:pPr>
            <a:r>
              <a:rPr lang="nl-NL" sz="3200" b="1" dirty="0">
                <a:ea typeface="Lato"/>
                <a:cs typeface="Lato"/>
              </a:rPr>
              <a:t>  Reflectiebijeenkomst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l-NL" sz="3200" dirty="0">
                <a:ea typeface="Lato"/>
                <a:cs typeface="Lato"/>
              </a:rPr>
              <a:t>Individueel - team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l-NL" sz="3200" dirty="0">
                <a:ea typeface="Lato"/>
                <a:cs typeface="Lato"/>
              </a:rPr>
              <a:t>C-C-C model (wat </a:t>
            </a:r>
            <a:r>
              <a:rPr lang="nl-NL" sz="3200" u="sng" dirty="0">
                <a:ea typeface="Lato"/>
                <a:cs typeface="Lato"/>
              </a:rPr>
              <a:t>constateer</a:t>
            </a:r>
            <a:r>
              <a:rPr lang="nl-NL" sz="3200" dirty="0">
                <a:ea typeface="Lato"/>
                <a:cs typeface="Lato"/>
              </a:rPr>
              <a:t> ik, welke </a:t>
            </a:r>
            <a:r>
              <a:rPr lang="nl-NL" sz="3200" u="sng" dirty="0">
                <a:ea typeface="Lato"/>
                <a:cs typeface="Lato"/>
              </a:rPr>
              <a:t>conclusies</a:t>
            </a:r>
            <a:r>
              <a:rPr lang="nl-NL" sz="3200" dirty="0">
                <a:ea typeface="Lato"/>
                <a:cs typeface="Lato"/>
              </a:rPr>
              <a:t> trek ik, wat heeft dit voor </a:t>
            </a:r>
            <a:r>
              <a:rPr lang="nl-NL" sz="3200" u="sng" dirty="0">
                <a:ea typeface="Lato"/>
                <a:cs typeface="Lato"/>
              </a:rPr>
              <a:t>consequenties</a:t>
            </a:r>
            <a:r>
              <a:rPr lang="nl-NL" sz="3200" dirty="0">
                <a:ea typeface="Lato"/>
                <a:cs typeface="Lato"/>
              </a:rPr>
              <a:t>?)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l-NL" sz="3200" dirty="0">
                <a:ea typeface="Lato"/>
                <a:cs typeface="Lato"/>
              </a:rPr>
              <a:t>Concreet actieplan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95115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81797" y="-31584"/>
            <a:ext cx="12473797" cy="6765599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-138023" y="226592"/>
            <a:ext cx="1667565" cy="52322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>
                <a:solidFill>
                  <a:srgbClr val="3CB5AA"/>
                </a:solidFill>
              </a:rPr>
              <a:t>Rapport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168" y="1230744"/>
            <a:ext cx="7937074" cy="421957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68" y="1230744"/>
            <a:ext cx="3813968" cy="4386421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50843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81797" y="-31584"/>
            <a:ext cx="12473797" cy="6765599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-138023" y="226592"/>
            <a:ext cx="1667565" cy="52322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>
                <a:solidFill>
                  <a:srgbClr val="3CB5AA"/>
                </a:solidFill>
              </a:rPr>
              <a:t>Rapport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96" y="361707"/>
            <a:ext cx="9587519" cy="1339533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296" y="1877262"/>
            <a:ext cx="9587519" cy="2947906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296" y="4958052"/>
            <a:ext cx="9461445" cy="149391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25364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81797" y="-31584"/>
            <a:ext cx="12473797" cy="6765599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-138023" y="226592"/>
            <a:ext cx="2482212" cy="52322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>
                <a:solidFill>
                  <a:srgbClr val="3CB5AA"/>
                </a:solidFill>
              </a:rPr>
              <a:t>Reflectiecyclus</a:t>
            </a:r>
          </a:p>
        </p:txBody>
      </p:sp>
      <p:pic>
        <p:nvPicPr>
          <p:cNvPr id="10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97" y="488202"/>
            <a:ext cx="7851195" cy="5191919"/>
          </a:xfrm>
        </p:spPr>
      </p:pic>
      <p:sp>
        <p:nvSpPr>
          <p:cNvPr id="11" name="Tekstvak 10"/>
          <p:cNvSpPr txBox="1"/>
          <p:nvPr/>
        </p:nvSpPr>
        <p:spPr>
          <a:xfrm>
            <a:off x="130233" y="6426676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Reflectiecirkel van Korthagen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56843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81797" y="-31584"/>
            <a:ext cx="12473797" cy="6765599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-138024" y="226592"/>
            <a:ext cx="11975348" cy="52322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 smtClean="0">
                <a:solidFill>
                  <a:srgbClr val="3CB5AA"/>
                </a:solidFill>
              </a:rPr>
              <a:t>Tot slot: In 4 stappen naar een nieuw interprofessioneel samenwerkingsverband</a:t>
            </a:r>
            <a:endParaRPr lang="nl-NL" sz="2800" dirty="0">
              <a:solidFill>
                <a:srgbClr val="3CB5AA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02235" y="965309"/>
            <a:ext cx="9422829" cy="523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20088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-155344" y="-586321"/>
            <a:ext cx="12473797" cy="6702090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588" y="5728581"/>
            <a:ext cx="3911130" cy="68485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844" y="94834"/>
            <a:ext cx="3208713" cy="1180806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073" y="1260141"/>
            <a:ext cx="2657718" cy="444247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0" y="6446112"/>
            <a:ext cx="2243557" cy="39285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6326919"/>
            <a:ext cx="1645089" cy="605393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1" y="194020"/>
            <a:ext cx="2956426" cy="108162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39928CBA-58AB-4CE9-AE95-FE024F1222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162" y="1801703"/>
            <a:ext cx="3592947" cy="385604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7CA21E77-0DEC-4C90-9E98-64512855D712}"/>
              </a:ext>
            </a:extLst>
          </p:cNvPr>
          <p:cNvSpPr txBox="1"/>
          <p:nvPr/>
        </p:nvSpPr>
        <p:spPr>
          <a:xfrm>
            <a:off x="4890211" y="828534"/>
            <a:ext cx="363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182F4B"/>
                </a:solidFill>
                <a:latin typeface="Calibri Light" charset="0"/>
                <a:ea typeface="Calibri Light" charset="0"/>
                <a:cs typeface="Calibri Light" charset="0"/>
              </a:rPr>
              <a:t>Vragen of meer info?</a:t>
            </a:r>
          </a:p>
          <a:p>
            <a:pPr algn="ctr"/>
            <a:r>
              <a:rPr lang="nl-NL" sz="2400" dirty="0">
                <a:solidFill>
                  <a:srgbClr val="182F4B"/>
                </a:solidFill>
                <a:latin typeface="Calibri Light" charset="0"/>
                <a:ea typeface="Calibri Light" charset="0"/>
                <a:cs typeface="Calibri Light" charset="0"/>
              </a:rPr>
              <a:t>Neem gerust contact op!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="" id="{2924D39A-9EE5-4A93-A691-9FBF7C65F796}"/>
              </a:ext>
            </a:extLst>
          </p:cNvPr>
          <p:cNvSpPr txBox="1"/>
          <p:nvPr/>
        </p:nvSpPr>
        <p:spPr>
          <a:xfrm>
            <a:off x="4071988" y="2086520"/>
            <a:ext cx="35295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Ambulant Consultatie Team Zuyderland</a:t>
            </a:r>
          </a:p>
          <a:p>
            <a:r>
              <a:rPr lang="nl-NL" dirty="0"/>
              <a:t> </a:t>
            </a:r>
          </a:p>
          <a:p>
            <a:pPr marL="285750" indent="-285750">
              <a:buFontTx/>
              <a:buChar char="-"/>
            </a:pPr>
            <a:r>
              <a:rPr lang="nl-NL" dirty="0"/>
              <a:t>Specialist </a:t>
            </a:r>
            <a:r>
              <a:rPr lang="nl-NL" dirty="0" err="1"/>
              <a:t>Ouderengenegeneeskunde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GZ-psycholoog</a:t>
            </a:r>
          </a:p>
          <a:p>
            <a:pPr marL="285750" indent="-285750">
              <a:buFontTx/>
              <a:buChar char="-"/>
            </a:pPr>
            <a:r>
              <a:rPr lang="nl-NL" dirty="0"/>
              <a:t>Zorgconsulente/verpleegkundige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r>
              <a:rPr lang="nl-NL" dirty="0"/>
              <a:t>Verwijzing voor huisbezoek geschied door de huisarts middels Zorgdomein. </a:t>
            </a:r>
          </a:p>
          <a:p>
            <a:r>
              <a:rPr lang="nl-NL" dirty="0"/>
              <a:t>We sluiten aan bij MDO’s op vraag van huisartsen.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0256840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-1008918" y="270386"/>
            <a:ext cx="12769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182F4B"/>
                </a:solidFill>
                <a:latin typeface="Calibri Light" charset="0"/>
                <a:ea typeface="Calibri Light" charset="0"/>
                <a:cs typeface="Calibri Light" charset="0"/>
              </a:rPr>
              <a:t>Publicaties m.b.t. interprofessionele samenwerking</a:t>
            </a:r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213975" y="1157786"/>
            <a:ext cx="1179791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u="sng" dirty="0"/>
              <a:t>Nederlandstalige publicaties</a:t>
            </a:r>
            <a:endParaRPr lang="nl-NL" sz="1200" u="sng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b="1" dirty="0"/>
              <a:t>van Dongen J</a:t>
            </a:r>
            <a:r>
              <a:rPr lang="nl-NL" sz="1200" dirty="0"/>
              <a:t>,</a:t>
            </a:r>
            <a:r>
              <a:rPr lang="nl-NL" sz="1200" b="1" dirty="0"/>
              <a:t> </a:t>
            </a:r>
            <a:r>
              <a:rPr lang="nl-NL" sz="1200" dirty="0"/>
              <a:t>van Bokhoven L. Vergeet de voorzitter niet! </a:t>
            </a:r>
            <a:r>
              <a:rPr lang="nl-NL" sz="1200" i="1" dirty="0"/>
              <a:t>Tijdschrift voor verpleegkundig experts</a:t>
            </a:r>
            <a:r>
              <a:rPr lang="nl-NL" sz="1200" dirty="0"/>
              <a:t>. 2015. 5: 19-20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Cobben C, </a:t>
            </a:r>
            <a:r>
              <a:rPr lang="nl-NL" sz="1200" b="1" dirty="0"/>
              <a:t>van Dongen J</a:t>
            </a:r>
            <a:r>
              <a:rPr lang="nl-NL" sz="1200" dirty="0"/>
              <a:t>, van Bokhoven L, Daniëls R. Best </a:t>
            </a:r>
            <a:r>
              <a:rPr lang="nl-NL" sz="1200" dirty="0" err="1"/>
              <a:t>practices</a:t>
            </a:r>
            <a:r>
              <a:rPr lang="nl-NL" sz="1200" dirty="0"/>
              <a:t> interprofessionele samenwerking. </a:t>
            </a:r>
            <a:r>
              <a:rPr lang="nl-NL" sz="1200" i="1" dirty="0"/>
              <a:t>Tijdschrift voor praktijk ondersteuning</a:t>
            </a:r>
            <a:r>
              <a:rPr lang="nl-NL" sz="1200" dirty="0"/>
              <a:t>. 2016. 1: 6-11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b="1" dirty="0"/>
              <a:t>van Dongen J</a:t>
            </a:r>
            <a:r>
              <a:rPr lang="nl-NL" sz="1200" dirty="0"/>
              <a:t>, de Jong A, van Bokhoven L. Patiëntinformatie delen: Wat mag wel, wat niet? Tijdschrift voor verpleegkundig experts. 2017. 1: 48-51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b="1" dirty="0"/>
              <a:t>van Dongen J</a:t>
            </a:r>
            <a:r>
              <a:rPr lang="nl-NL" sz="1200" dirty="0"/>
              <a:t>, de Jong A, van Bokhoven L. Interprofessioneel teamoverleg: Wat mag wel en niet rond het delen van patiënt informatie? </a:t>
            </a:r>
            <a:r>
              <a:rPr lang="nl-NL" sz="1200" i="1" dirty="0"/>
              <a:t>Op één lijn</a:t>
            </a:r>
            <a:r>
              <a:rPr lang="nl-NL" sz="1200" dirty="0"/>
              <a:t>. 2017. 1: 36-39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b="1" dirty="0"/>
              <a:t>van Dongen J</a:t>
            </a:r>
            <a:r>
              <a:rPr lang="nl-NL" sz="1200" dirty="0"/>
              <a:t>, Cobben C, van Bokhoven L, Daniëls R. Best </a:t>
            </a:r>
            <a:r>
              <a:rPr lang="nl-NL" sz="1200" dirty="0" err="1"/>
              <a:t>practices</a:t>
            </a:r>
            <a:r>
              <a:rPr lang="nl-NL" sz="1200" dirty="0"/>
              <a:t> interprofessionele samenwerking. Boekbijdrage in: Innovatieve teams en </a:t>
            </a:r>
            <a:r>
              <a:rPr lang="nl-NL" sz="1200" dirty="0" err="1"/>
              <a:t>interprofessionalisering</a:t>
            </a:r>
            <a:r>
              <a:rPr lang="nl-NL" sz="1200" dirty="0"/>
              <a:t>. </a:t>
            </a:r>
            <a:r>
              <a:rPr lang="nl-NL" sz="1200" i="1" dirty="0"/>
              <a:t>Uitgeverij Coutinho</a:t>
            </a:r>
            <a:r>
              <a:rPr lang="nl-NL" sz="1200" dirty="0"/>
              <a:t>. 2018.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Post G, </a:t>
            </a:r>
            <a:r>
              <a:rPr lang="nl-NL" sz="1200" dirty="0" err="1"/>
              <a:t>Edelbroek</a:t>
            </a:r>
            <a:r>
              <a:rPr lang="nl-NL" sz="1200" dirty="0"/>
              <a:t> H, Mijnders, M. </a:t>
            </a:r>
            <a:r>
              <a:rPr lang="nl-NL" sz="1200" dirty="0" err="1"/>
              <a:t>Interdisciplinary</a:t>
            </a:r>
            <a:r>
              <a:rPr lang="nl-NL" sz="1200" dirty="0"/>
              <a:t> Learning </a:t>
            </a:r>
            <a:r>
              <a:rPr lang="nl-NL" sz="1200" dirty="0" err="1"/>
              <a:t>Activities</a:t>
            </a:r>
            <a:r>
              <a:rPr lang="nl-NL" sz="1200" dirty="0"/>
              <a:t>. Boekbijdrage door Smeets H, </a:t>
            </a:r>
            <a:r>
              <a:rPr lang="nl-NL" sz="1200" b="1" dirty="0"/>
              <a:t>van Dongen J</a:t>
            </a:r>
            <a:r>
              <a:rPr lang="nl-NL" sz="1200" dirty="0"/>
              <a:t>, Lierop M, Janssen M, Moser, A. </a:t>
            </a:r>
            <a:r>
              <a:rPr lang="nl-NL" sz="1200" i="1" dirty="0"/>
              <a:t>Amsterdam University Press</a:t>
            </a:r>
            <a:r>
              <a:rPr lang="nl-NL" sz="1200" dirty="0"/>
              <a:t>. 2018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b="1" dirty="0"/>
              <a:t>van Dongen J</a:t>
            </a:r>
            <a:r>
              <a:rPr lang="nl-NL" sz="1200" dirty="0"/>
              <a:t>, Goossens W. Reflecteren vanuit een groepsdynamisch perspectief. Verbeterstrategie voor interprofessionele samenwerking. De Eerstelijns. 2018. 10: 27-29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b="1" dirty="0"/>
              <a:t>van Dongen J</a:t>
            </a:r>
            <a:r>
              <a:rPr lang="nl-NL" sz="1200" dirty="0"/>
              <a:t>, Dassen J. De potentiele kracht van casusoverleg. </a:t>
            </a:r>
            <a:r>
              <a:rPr lang="nl-NL" sz="1200" i="1" dirty="0"/>
              <a:t>WMO Magazine</a:t>
            </a:r>
            <a:r>
              <a:rPr lang="nl-NL" sz="1200" dirty="0"/>
              <a:t>. 2018. 4(9): 19-24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Van Dongen en Goossens. Verbeterstrategie voor interprofessionele samenwerking. De Eerstelijns. Oktober 2018. 29-31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b="1" dirty="0"/>
              <a:t>Van Dongen J</a:t>
            </a:r>
            <a:r>
              <a:rPr lang="nl-NL" sz="1200" dirty="0"/>
              <a:t> en Goossens W. Wijkteams kunnen wel wat meer reflectie gebruiken. QuickScan interprofessionele samenwerking. </a:t>
            </a:r>
            <a:r>
              <a:rPr lang="nl-NL" sz="1200" dirty="0" err="1"/>
              <a:t>Wmo</a:t>
            </a:r>
            <a:r>
              <a:rPr lang="nl-NL" sz="1200" dirty="0"/>
              <a:t> Magazine. 2019. 1(2): 29-31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b="1" dirty="0"/>
              <a:t>Van Dongen J</a:t>
            </a:r>
            <a:r>
              <a:rPr lang="nl-NL" sz="1200" dirty="0"/>
              <a:t> en Goossens W. De QuickScan Interprofessionele Samenwerking. QuickScan interprofessionele samenwerking. Op een Lijn. 64(2)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Goossens W, Veenstra M, Stoffers E,</a:t>
            </a:r>
            <a:r>
              <a:rPr lang="nl-NL" sz="1200" b="1" dirty="0"/>
              <a:t> van Dongen J</a:t>
            </a:r>
            <a:r>
              <a:rPr lang="nl-NL" sz="1200" dirty="0"/>
              <a:t> , Daniels R. Welke factoren beïnvloeden een leergemeenschap? </a:t>
            </a:r>
            <a:r>
              <a:rPr lang="nl-NL" sz="1200" dirty="0" err="1"/>
              <a:t>Wmo</a:t>
            </a:r>
            <a:r>
              <a:rPr lang="nl-NL" sz="1200" dirty="0"/>
              <a:t> Magazine. Juni 2019 (3)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b="1" dirty="0"/>
              <a:t>Van Dongen J</a:t>
            </a:r>
            <a:r>
              <a:rPr lang="nl-NL" sz="1200" dirty="0"/>
              <a:t>, van Bokhoven L, Goossens W, Daniels R, van der Weijden T, Beurskens S. Steeds complexere zorg vraagt om teamwerk. Huisarts &amp; Wetenschap. Oktober 2019.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b="1" dirty="0"/>
              <a:t>Van Dongen J</a:t>
            </a:r>
            <a:r>
              <a:rPr lang="nl-NL" sz="1200" dirty="0"/>
              <a:t>, Goossens W, Spaans L, Beurskens, S, en van Bokhoven L. Doelgericht samenwerken in een MDO: vanzelfsprekend, of toch niet? Bijblijven. November 2019.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b="1" dirty="0"/>
              <a:t>Van Dongen J</a:t>
            </a:r>
            <a:r>
              <a:rPr lang="nl-NL" sz="1200" dirty="0"/>
              <a:t>, en Goossens, W. Coachen van reflectie op interprofessionele teamsamenwerking. Tijdschrift voor Coaching. 2019. 12(4).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b="1" dirty="0"/>
              <a:t>van Dongen J</a:t>
            </a:r>
            <a:r>
              <a:rPr lang="nl-NL" sz="1200" dirty="0"/>
              <a:t>. Leergemeenschap Heerlen STAND-BY! een katalysator voor innovatie. </a:t>
            </a:r>
            <a:r>
              <a:rPr lang="nl-NL" sz="1200" i="1" dirty="0"/>
              <a:t>WMO Magazine</a:t>
            </a:r>
            <a:r>
              <a:rPr lang="nl-NL" sz="1200" dirty="0"/>
              <a:t>. 2020. 1(1): 20-25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b="1" dirty="0"/>
              <a:t>van Dongen J, </a:t>
            </a:r>
            <a:r>
              <a:rPr lang="nl-NL" sz="1200" dirty="0"/>
              <a:t>en Hoogenboom D. Werkgroep 1 van Heerlen STAND-BY!: burgerinitiatieven. Samenwerking is een must, en kan nog beter. </a:t>
            </a:r>
            <a:r>
              <a:rPr lang="nl-NL" sz="1200" i="1" dirty="0"/>
              <a:t>WMO Magazine</a:t>
            </a:r>
            <a:r>
              <a:rPr lang="nl-NL" sz="1200" dirty="0"/>
              <a:t>. 2020. 1(1): 20-25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b="1" dirty="0"/>
              <a:t>van Dongen J</a:t>
            </a:r>
            <a:r>
              <a:rPr lang="nl-NL" sz="1200" dirty="0"/>
              <a:t>, en Goossens W. (2020). </a:t>
            </a:r>
            <a:r>
              <a:rPr lang="nl-NL" sz="1200" i="1" dirty="0"/>
              <a:t>We doen het samen</a:t>
            </a:r>
            <a:r>
              <a:rPr lang="nl-NL" sz="1200" dirty="0"/>
              <a:t>. De eerstelijns. Mei 2020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b="1" dirty="0"/>
              <a:t>Van Dongen J</a:t>
            </a:r>
            <a:r>
              <a:rPr lang="nl-NL" sz="1200" dirty="0"/>
              <a:t>, en Goossens W. (2020). Coachen van groepsontwikkeling bij interprofessionele teams. </a:t>
            </a:r>
            <a:r>
              <a:rPr lang="nl-NL" sz="1200" dirty="0" err="1"/>
              <a:t>TvC</a:t>
            </a:r>
            <a:r>
              <a:rPr lang="nl-NL" sz="1200" dirty="0"/>
              <a:t>. 3. September 2020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dirty="0"/>
              <a:t>Goossens W, en</a:t>
            </a:r>
            <a:r>
              <a:rPr lang="nl-NL" sz="1200" b="1" dirty="0"/>
              <a:t> van Dongen J. </a:t>
            </a:r>
            <a:r>
              <a:rPr lang="nl-NL" sz="1200" dirty="0"/>
              <a:t>(2020). </a:t>
            </a:r>
            <a:r>
              <a:rPr lang="nl-NL" sz="1200" dirty="0" err="1"/>
              <a:t>Meerperspectivisch</a:t>
            </a:r>
            <a:r>
              <a:rPr lang="nl-NL" sz="1200" dirty="0"/>
              <a:t> leiderschap en interprofessionele teamontwikkeling. </a:t>
            </a:r>
            <a:r>
              <a:rPr lang="nl-NL" sz="1200" dirty="0" err="1"/>
              <a:t>TvC</a:t>
            </a:r>
            <a:r>
              <a:rPr lang="nl-NL" sz="1200" dirty="0"/>
              <a:t>. 4. December 2020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b="1" dirty="0"/>
              <a:t>Van Dongen J.</a:t>
            </a:r>
            <a:r>
              <a:rPr lang="nl-NL" sz="1200" dirty="0"/>
              <a:t> (2021). Innovatie vraagt om inspirerend leiderschap. Management Kinderopvang. 56-58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b="1" dirty="0"/>
              <a:t>Van Dongen J.</a:t>
            </a:r>
            <a:r>
              <a:rPr lang="nl-NL" sz="1200" dirty="0"/>
              <a:t> en Fanchamps, N. (2021). Interprofessionele samenwerking. JSW. Mei 2021.</a:t>
            </a:r>
          </a:p>
          <a:p>
            <a:endParaRPr lang="nl-NL" sz="12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2737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-41684" y="-16506"/>
            <a:ext cx="12473797" cy="6874506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2"/>
                </a:solidFill>
              </a:rPr>
              <a:t>Doel van de workshop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69366" y="2808046"/>
            <a:ext cx="8305801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Tw Cen MT" panose="020B0602020104020603" pitchFamily="34" charset="0"/>
              <a:buNone/>
            </a:pPr>
            <a:r>
              <a:rPr lang="nl-NL" sz="3200" dirty="0"/>
              <a:t>Creëren van </a:t>
            </a:r>
            <a:r>
              <a:rPr lang="nl-NL" sz="3200" b="1" dirty="0"/>
              <a:t>meer bewustwording </a:t>
            </a:r>
            <a:r>
              <a:rPr lang="nl-NL" sz="3200" dirty="0"/>
              <a:t>voor het belang van </a:t>
            </a:r>
            <a:r>
              <a:rPr lang="nl-NL" sz="3200" b="1" dirty="0"/>
              <a:t>reflectie op </a:t>
            </a:r>
            <a:r>
              <a:rPr lang="nl-NL" sz="3200" dirty="0"/>
              <a:t>het proces van </a:t>
            </a:r>
            <a:r>
              <a:rPr lang="nl-NL" sz="3200" b="1" dirty="0"/>
              <a:t>interprofessionele samenwerking in een MDO</a:t>
            </a:r>
          </a:p>
          <a:p>
            <a:pPr>
              <a:spcBef>
                <a:spcPts val="0"/>
              </a:spcBef>
              <a:buFont typeface="Tw Cen MT" panose="020B0602020104020603" pitchFamily="34" charset="0"/>
              <a:buNone/>
            </a:pPr>
            <a:endParaRPr lang="nl-NL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77041"/>
            <a:ext cx="3210604" cy="536664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9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-1008918" y="270386"/>
            <a:ext cx="12769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182F4B"/>
                </a:solidFill>
                <a:latin typeface="Calibri Light" charset="0"/>
                <a:ea typeface="Calibri Light" charset="0"/>
                <a:cs typeface="Calibri Light" charset="0"/>
              </a:rPr>
              <a:t>Publicaties m.b.t. interprofessionele samenwerking</a:t>
            </a:r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532042" y="990529"/>
            <a:ext cx="11133666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u="sng" dirty="0"/>
              <a:t>Internationale publicaties</a:t>
            </a:r>
            <a:endParaRPr lang="nl-NL" sz="1400" u="sng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van Dongen J</a:t>
            </a:r>
            <a:r>
              <a:rPr lang="en-US" sz="1400" dirty="0"/>
              <a:t>,</a:t>
            </a:r>
            <a:r>
              <a:rPr lang="en-US" sz="1400" b="1" dirty="0"/>
              <a:t> </a:t>
            </a:r>
            <a:r>
              <a:rPr lang="en-US" sz="1400" dirty="0"/>
              <a:t>Lenzen S, van Bokhoven MA, </a:t>
            </a:r>
            <a:r>
              <a:rPr lang="en-US" sz="1400" dirty="0" err="1"/>
              <a:t>Daniëls</a:t>
            </a:r>
            <a:r>
              <a:rPr lang="en-US" sz="1400" dirty="0"/>
              <a:t> R, van der Weijden T, Beurskens A. </a:t>
            </a:r>
            <a:r>
              <a:rPr lang="en-US" sz="1400" dirty="0" err="1"/>
              <a:t>Interprofessional</a:t>
            </a:r>
            <a:r>
              <a:rPr lang="en-US" sz="1400" dirty="0"/>
              <a:t> collaboration regarding patients’ care plans in primary care: a focus group study into influential factors. </a:t>
            </a:r>
            <a:r>
              <a:rPr lang="en-US" sz="1400" i="1" dirty="0"/>
              <a:t>BMC Family Practice</a:t>
            </a:r>
            <a:r>
              <a:rPr lang="en-US" sz="1400" dirty="0"/>
              <a:t>. </a:t>
            </a:r>
            <a:r>
              <a:rPr lang="nl-NL" sz="1400" dirty="0"/>
              <a:t>2016. 17:58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400" b="1" dirty="0"/>
              <a:t>van Dongen J</a:t>
            </a:r>
            <a:r>
              <a:rPr lang="nl-NL" sz="1400" dirty="0"/>
              <a:t>, van Bokhoven MA, Daniëls R, van der Weijden T, </a:t>
            </a:r>
            <a:r>
              <a:rPr lang="nl-NL" sz="1400" dirty="0" err="1"/>
              <a:t>Emonts</a:t>
            </a:r>
            <a:r>
              <a:rPr lang="nl-NL" sz="1400" dirty="0"/>
              <a:t> WWGP, Beurskens A. </a:t>
            </a:r>
            <a:r>
              <a:rPr lang="nl-NL" sz="1400" dirty="0" err="1"/>
              <a:t>Developing</a:t>
            </a:r>
            <a:r>
              <a:rPr lang="nl-NL" sz="1400" dirty="0"/>
              <a:t> </a:t>
            </a:r>
            <a:r>
              <a:rPr lang="nl-NL" sz="1400" dirty="0" err="1"/>
              <a:t>interprofessional</a:t>
            </a:r>
            <a:r>
              <a:rPr lang="nl-NL" sz="1400" dirty="0"/>
              <a:t> care </a:t>
            </a:r>
            <a:r>
              <a:rPr lang="nl-NL" sz="1400" dirty="0" err="1"/>
              <a:t>plans</a:t>
            </a:r>
            <a:r>
              <a:rPr lang="nl-NL" sz="1400" dirty="0"/>
              <a:t> in </a:t>
            </a:r>
            <a:r>
              <a:rPr lang="nl-NL" sz="1400" dirty="0" err="1"/>
              <a:t>chronic</a:t>
            </a:r>
            <a:r>
              <a:rPr lang="nl-NL" sz="1400" dirty="0"/>
              <a:t> care: a </a:t>
            </a:r>
            <a:r>
              <a:rPr lang="nl-NL" sz="1400" dirty="0" err="1"/>
              <a:t>scoping</a:t>
            </a:r>
            <a:r>
              <a:rPr lang="nl-NL" sz="1400" dirty="0"/>
              <a:t> review. </a:t>
            </a:r>
            <a:r>
              <a:rPr lang="nl-NL" sz="1400" i="1" dirty="0"/>
              <a:t>BMC Family </a:t>
            </a:r>
            <a:r>
              <a:rPr lang="nl-NL" sz="1400" i="1" dirty="0" err="1"/>
              <a:t>Practice</a:t>
            </a:r>
            <a:r>
              <a:rPr lang="nl-NL" sz="1400" dirty="0"/>
              <a:t>. 2016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400" dirty="0"/>
              <a:t>Lenzen S, </a:t>
            </a:r>
            <a:r>
              <a:rPr lang="nl-NL" sz="1400" b="1" dirty="0"/>
              <a:t>van Dongen J</a:t>
            </a:r>
            <a:r>
              <a:rPr lang="nl-NL" sz="1400" dirty="0"/>
              <a:t>, Bokhoven MA, Daniëls R, van der Weijden T, Beurskens A. </a:t>
            </a:r>
            <a:r>
              <a:rPr lang="nl-NL" sz="1400" dirty="0" err="1"/>
              <a:t>What</a:t>
            </a:r>
            <a:r>
              <a:rPr lang="nl-NL" sz="1400" dirty="0"/>
              <a:t> does </a:t>
            </a:r>
            <a:r>
              <a:rPr lang="nl-NL" sz="1400" dirty="0" err="1"/>
              <a:t>it</a:t>
            </a:r>
            <a:r>
              <a:rPr lang="nl-NL" sz="1400" dirty="0"/>
              <a:t> take </a:t>
            </a:r>
            <a:r>
              <a:rPr lang="nl-NL" sz="1400" dirty="0" err="1"/>
              <a:t>to</a:t>
            </a:r>
            <a:r>
              <a:rPr lang="nl-NL" sz="1400" dirty="0"/>
              <a:t> set goals </a:t>
            </a:r>
            <a:r>
              <a:rPr lang="nl-NL" sz="1400" dirty="0" err="1"/>
              <a:t>for</a:t>
            </a:r>
            <a:r>
              <a:rPr lang="nl-NL" sz="1400" dirty="0"/>
              <a:t> </a:t>
            </a:r>
            <a:r>
              <a:rPr lang="nl-NL" sz="1400" dirty="0" err="1"/>
              <a:t>self</a:t>
            </a:r>
            <a:r>
              <a:rPr lang="nl-NL" sz="1400" dirty="0"/>
              <a:t>-management in </a:t>
            </a:r>
            <a:r>
              <a:rPr lang="nl-NL" sz="1400" dirty="0" err="1"/>
              <a:t>primary</a:t>
            </a:r>
            <a:r>
              <a:rPr lang="nl-NL" sz="1400" dirty="0"/>
              <a:t> care? </a:t>
            </a:r>
            <a:r>
              <a:rPr lang="en-GB" sz="1400" dirty="0"/>
              <a:t>A qualitative study. </a:t>
            </a:r>
            <a:r>
              <a:rPr lang="en-GB" sz="1400" i="1" dirty="0"/>
              <a:t>Family practice</a:t>
            </a:r>
            <a:r>
              <a:rPr lang="en-GB" sz="1400" dirty="0"/>
              <a:t>. </a:t>
            </a:r>
            <a:r>
              <a:rPr lang="en-US" sz="1400" dirty="0"/>
              <a:t>2016</a:t>
            </a:r>
            <a:endParaRPr lang="nl-NL" sz="14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van Dongen J</a:t>
            </a:r>
            <a:r>
              <a:rPr lang="en-US" sz="1400" dirty="0"/>
              <a:t>, van Bokhoven MA, </a:t>
            </a:r>
            <a:r>
              <a:rPr lang="en-US" sz="1400" dirty="0" err="1"/>
              <a:t>Daniëls</a:t>
            </a:r>
            <a:r>
              <a:rPr lang="en-US" sz="1400" dirty="0"/>
              <a:t> R, Lenzen S, van der Weijden T, Beurskens A. </a:t>
            </a:r>
            <a:r>
              <a:rPr lang="en-US" sz="1400" dirty="0" err="1"/>
              <a:t>Interprofessional</a:t>
            </a:r>
            <a:r>
              <a:rPr lang="en-US" sz="1400" dirty="0"/>
              <a:t> primary care team meetings: a qualitative approach comparing observations with personal opinions. </a:t>
            </a:r>
            <a:r>
              <a:rPr lang="en-US" sz="1400" i="1" dirty="0"/>
              <a:t>Family Practice</a:t>
            </a:r>
            <a:r>
              <a:rPr lang="en-US" sz="1400" dirty="0"/>
              <a:t>. 2017. 34(1), 98-106</a:t>
            </a:r>
            <a:endParaRPr lang="nl-NL" sz="14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400" b="1" dirty="0"/>
              <a:t>van Dongen J</a:t>
            </a:r>
            <a:r>
              <a:rPr lang="nl-NL" sz="1400" dirty="0"/>
              <a:t>,</a:t>
            </a:r>
            <a:r>
              <a:rPr lang="nl-NL" sz="1400" b="1" dirty="0"/>
              <a:t> </a:t>
            </a:r>
            <a:r>
              <a:rPr lang="nl-NL" sz="1400" dirty="0"/>
              <a:t>Habets I, Beurskens A, van Bokhoven MA. </a:t>
            </a:r>
            <a:r>
              <a:rPr lang="en-US" sz="1400" dirty="0"/>
              <a:t>Successful participation of patients in </a:t>
            </a:r>
            <a:r>
              <a:rPr lang="en-US" sz="1400" dirty="0" err="1"/>
              <a:t>interprofessional</a:t>
            </a:r>
            <a:r>
              <a:rPr lang="en-US" sz="1400" dirty="0"/>
              <a:t> team meetings: A qualitative study. Health </a:t>
            </a:r>
            <a:r>
              <a:rPr lang="en-US" sz="1400" i="1" dirty="0"/>
              <a:t>Expectations</a:t>
            </a:r>
            <a:r>
              <a:rPr lang="en-US" sz="1400" dirty="0"/>
              <a:t>. 2016</a:t>
            </a:r>
            <a:endParaRPr lang="nl-NL" sz="14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400" dirty="0"/>
              <a:t>van Dijk A, </a:t>
            </a:r>
            <a:r>
              <a:rPr lang="nl-NL" sz="1400" b="1" dirty="0"/>
              <a:t>van Dongen J</a:t>
            </a:r>
            <a:r>
              <a:rPr lang="nl-NL" sz="1400" dirty="0"/>
              <a:t>,</a:t>
            </a:r>
            <a:r>
              <a:rPr lang="nl-NL" sz="1400" b="1" dirty="0"/>
              <a:t> </a:t>
            </a:r>
            <a:r>
              <a:rPr lang="nl-NL" sz="1400" dirty="0"/>
              <a:t>van Bokhoven MA. </a:t>
            </a:r>
            <a:r>
              <a:rPr lang="en-US" sz="1400" dirty="0"/>
              <a:t>Sustainable </a:t>
            </a:r>
            <a:r>
              <a:rPr lang="en-US" sz="1400" dirty="0" err="1"/>
              <a:t>interprofessional</a:t>
            </a:r>
            <a:r>
              <a:rPr lang="en-US" sz="1400" dirty="0"/>
              <a:t> teamwork needs a team-friendly healthcare system. </a:t>
            </a:r>
            <a:r>
              <a:rPr lang="en-US" sz="1400" i="1" dirty="0"/>
              <a:t>Journal of </a:t>
            </a:r>
            <a:r>
              <a:rPr lang="en-US" sz="1400" i="1" dirty="0" err="1"/>
              <a:t>Interprofessional</a:t>
            </a:r>
            <a:r>
              <a:rPr lang="en-US" sz="1400" i="1" dirty="0"/>
              <a:t> Care.</a:t>
            </a:r>
            <a:r>
              <a:rPr lang="en-US" sz="1400" dirty="0"/>
              <a:t> 2017. 31(2): 167-169 </a:t>
            </a:r>
            <a:endParaRPr lang="nl-NL" sz="14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van Dongen J</a:t>
            </a:r>
            <a:r>
              <a:rPr lang="en-US" sz="1400" dirty="0"/>
              <a:t>, de Wit M, Smeets H, Stoffers E, van Bokhoven MA, </a:t>
            </a:r>
            <a:r>
              <a:rPr lang="en-US" sz="1400" dirty="0" err="1"/>
              <a:t>Daniëls</a:t>
            </a:r>
            <a:r>
              <a:rPr lang="en-US" sz="1400" dirty="0"/>
              <a:t> R. ‘‘They Are Talking About Me, but Not with Me’’: A Focus Group Study to Explore the Patient Perspective on </a:t>
            </a:r>
            <a:r>
              <a:rPr lang="en-US" sz="1400" dirty="0" err="1"/>
              <a:t>Interprofessional</a:t>
            </a:r>
            <a:r>
              <a:rPr lang="en-US" sz="1400" dirty="0"/>
              <a:t> Team Meetings in Primary Care. </a:t>
            </a:r>
            <a:r>
              <a:rPr lang="en-US" sz="1400" i="1" dirty="0"/>
              <a:t>The Patient</a:t>
            </a:r>
            <a:r>
              <a:rPr lang="en-US" sz="1400" dirty="0"/>
              <a:t>. 2017</a:t>
            </a:r>
            <a:endParaRPr lang="nl-NL" sz="14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van Dongen J</a:t>
            </a:r>
            <a:r>
              <a:rPr lang="en-US" sz="1400" dirty="0"/>
              <a:t>, van Bokhoven MA, Goossens WNM, </a:t>
            </a:r>
            <a:r>
              <a:rPr lang="en-US" sz="1400" dirty="0" err="1"/>
              <a:t>Daniëls</a:t>
            </a:r>
            <a:r>
              <a:rPr lang="en-US" sz="1400" dirty="0"/>
              <a:t> R, van der Weijden T, Beurskens A. Development of a customizable </a:t>
            </a:r>
            <a:r>
              <a:rPr lang="en-US" sz="1400" dirty="0" err="1"/>
              <a:t>programme</a:t>
            </a:r>
            <a:r>
              <a:rPr lang="en-US" sz="1400" dirty="0"/>
              <a:t> for improving </a:t>
            </a:r>
            <a:r>
              <a:rPr lang="en-US" sz="1400" dirty="0" err="1"/>
              <a:t>interprofessional</a:t>
            </a:r>
            <a:r>
              <a:rPr lang="en-US" sz="1400" dirty="0"/>
              <a:t> team meetings. An action research approach. </a:t>
            </a:r>
            <a:r>
              <a:rPr lang="en-US" sz="1400" i="1" dirty="0"/>
              <a:t>International Journal of Integrated Care</a:t>
            </a:r>
            <a:r>
              <a:rPr lang="en-US" sz="1400" dirty="0"/>
              <a:t>. 2018</a:t>
            </a:r>
            <a:endParaRPr lang="nl-NL" sz="14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van Dongen J</a:t>
            </a:r>
            <a:r>
              <a:rPr lang="en-US" sz="1400" dirty="0"/>
              <a:t>, van Bokhoven MA, Goossens WNM, </a:t>
            </a:r>
            <a:r>
              <a:rPr lang="en-US" sz="1400" dirty="0" err="1"/>
              <a:t>Daniëls</a:t>
            </a:r>
            <a:r>
              <a:rPr lang="en-US" sz="1400" dirty="0"/>
              <a:t> R, van der Weijden T, Beurskens A. Suitability of a </a:t>
            </a:r>
            <a:r>
              <a:rPr lang="en-US" sz="1400" dirty="0" err="1"/>
              <a:t>programme</a:t>
            </a:r>
            <a:r>
              <a:rPr lang="en-US" sz="1400" dirty="0"/>
              <a:t> for improving </a:t>
            </a:r>
            <a:r>
              <a:rPr lang="en-US" sz="1400" dirty="0" err="1"/>
              <a:t>interprofessional</a:t>
            </a:r>
            <a:r>
              <a:rPr lang="en-US" sz="1400" dirty="0"/>
              <a:t> primary care team meetings. </a:t>
            </a:r>
            <a:r>
              <a:rPr lang="en-US" sz="1400" i="1" dirty="0"/>
              <a:t>International Journal of Integrated care</a:t>
            </a:r>
            <a:r>
              <a:rPr lang="en-US" sz="1400" dirty="0"/>
              <a:t>. 2018; 18(4): 12, 1-14</a:t>
            </a:r>
            <a:endParaRPr lang="nl-NL" sz="14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/>
              <a:t>van Lierop, M., </a:t>
            </a:r>
            <a:r>
              <a:rPr lang="en-US" sz="1400" b="1" dirty="0"/>
              <a:t>van Dongen, J</a:t>
            </a:r>
            <a:r>
              <a:rPr lang="en-US" sz="1400" dirty="0"/>
              <a:t>., Janssen, M., Smeets, H., van Bokhoven, L., &amp; Moser, A. (2019). Jointly discussing care plans for real-life patients: The potential of a student-led </a:t>
            </a:r>
            <a:r>
              <a:rPr lang="en-US" sz="1400" dirty="0" err="1"/>
              <a:t>interprofessional</a:t>
            </a:r>
            <a:r>
              <a:rPr lang="en-US" sz="1400" dirty="0"/>
              <a:t> team meeting in undergraduate health professions education. </a:t>
            </a:r>
            <a:r>
              <a:rPr lang="en-US" sz="1400" i="1" dirty="0"/>
              <a:t>Perspectives on medical education</a:t>
            </a:r>
            <a:r>
              <a:rPr lang="en-US" sz="1400" dirty="0"/>
              <a:t>, 8(6), 372-377.</a:t>
            </a:r>
            <a:endParaRPr lang="nl-NL" sz="14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/>
              <a:t>Romme, S., Bosveld, M. H., Van Bokhoven, M. A., De Nooijer, J., Van den Besselaar, H., &amp; </a:t>
            </a:r>
            <a:r>
              <a:rPr lang="en-US" sz="1400" b="1" dirty="0"/>
              <a:t>Van Dongen, J.</a:t>
            </a:r>
            <a:r>
              <a:rPr lang="en-US" sz="1400" dirty="0"/>
              <a:t> (2020). </a:t>
            </a:r>
            <a:r>
              <a:rPr lang="en-US" sz="1400" i="1" dirty="0"/>
              <a:t>Patient involvement in </a:t>
            </a:r>
            <a:r>
              <a:rPr lang="en-US" sz="1400" i="1" dirty="0" err="1"/>
              <a:t>interprofessional</a:t>
            </a:r>
            <a:r>
              <a:rPr lang="en-US" sz="1400" i="1" dirty="0"/>
              <a:t> education: A qualitative study yielding recommendations on incorporating the patient’s perspective</a:t>
            </a:r>
            <a:r>
              <a:rPr lang="en-US" sz="1400" dirty="0"/>
              <a:t>. Health Expectations.</a:t>
            </a:r>
            <a:endParaRPr lang="nl-NL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1031269508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3536" y="-1195"/>
            <a:ext cx="12473797" cy="6682472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-138023" y="226592"/>
            <a:ext cx="2933474" cy="52322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>
                <a:solidFill>
                  <a:srgbClr val="3CB5AA"/>
                </a:solidFill>
              </a:rPr>
              <a:t>Inhoud workshop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594657" y="1730566"/>
            <a:ext cx="9369830" cy="24923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nl-NL" sz="3600" dirty="0"/>
              <a:t>Korte introductie op de thematiek</a:t>
            </a:r>
          </a:p>
          <a:p>
            <a:r>
              <a:rPr lang="nl-NL" sz="3600" dirty="0"/>
              <a:t>Dialoog aan de hand van 4 thema’s</a:t>
            </a:r>
          </a:p>
          <a:p>
            <a:r>
              <a:rPr lang="nl-NL" sz="3600" dirty="0"/>
              <a:t>De QuickScan Interprofessionele Team Samenwerking</a:t>
            </a:r>
          </a:p>
          <a:p>
            <a:endParaRPr lang="nl-NL" sz="36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7728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138024" y="-52857"/>
            <a:ext cx="12473797" cy="6682472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-138023" y="226592"/>
            <a:ext cx="2482212" cy="52322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>
                <a:solidFill>
                  <a:srgbClr val="3CB5AA"/>
                </a:solidFill>
              </a:rPr>
              <a:t>MENTIMETER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438151" y="2819977"/>
            <a:ext cx="8937568" cy="70842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sz="4400" i="1" dirty="0"/>
              <a:t>Wat roept een MDO bij je op?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532713" y="4133818"/>
            <a:ext cx="7775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Ga naar </a:t>
            </a:r>
            <a:r>
              <a:rPr lang="nl-NL" sz="2400" u="sng" dirty="0">
                <a:hlinkClick r:id="rId4"/>
              </a:rPr>
              <a:t>www.menti.com</a:t>
            </a:r>
            <a:r>
              <a:rPr lang="nl-NL" sz="2400" dirty="0"/>
              <a:t> en gebruik de code 1116 2371</a:t>
            </a: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55193047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-127000"/>
            <a:ext cx="12473797" cy="7079210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74815" y="2749823"/>
            <a:ext cx="12266815" cy="1325563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nl-NL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Een korte introductie</a:t>
            </a:r>
          </a:p>
        </p:txBody>
      </p:sp>
    </p:spTree>
    <p:extLst>
      <p:ext uri="{BB962C8B-B14F-4D97-AF65-F5344CB8AC3E}">
        <p14:creationId xmlns:p14="http://schemas.microsoft.com/office/powerpoint/2010/main" val="312925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81797" y="0"/>
            <a:ext cx="12473797" cy="6765599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838200" y="248380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-138023" y="226592"/>
            <a:ext cx="3055790" cy="954107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>
                <a:solidFill>
                  <a:srgbClr val="3CB5AA"/>
                </a:solidFill>
              </a:rPr>
              <a:t>Complexiteit in de ouderenzorg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523F893D-56A7-41A8-9593-4BAE0ABDBF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16167" r="25595" b="19166"/>
          <a:stretch/>
        </p:blipFill>
        <p:spPr bwMode="auto">
          <a:xfrm>
            <a:off x="3655335" y="483965"/>
            <a:ext cx="6307771" cy="56641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696102" y="6424347"/>
            <a:ext cx="8486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Bron: </a:t>
            </a:r>
            <a:r>
              <a:rPr lang="nl-NL" dirty="0"/>
              <a:t>Presentatie Frederik Vogelzang, </a:t>
            </a:r>
            <a:r>
              <a:rPr lang="nl-NL" dirty="0" err="1"/>
              <a:t>Laego</a:t>
            </a:r>
            <a:r>
              <a:rPr lang="nl-NL" dirty="0"/>
              <a:t> Congres, mei 2022</a:t>
            </a:r>
          </a:p>
        </p:txBody>
      </p:sp>
    </p:spTree>
    <p:extLst>
      <p:ext uri="{BB962C8B-B14F-4D97-AF65-F5344CB8AC3E}">
        <p14:creationId xmlns:p14="http://schemas.microsoft.com/office/powerpoint/2010/main" val="2313270452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81797" y="0"/>
            <a:ext cx="12473797" cy="6765599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838200" y="248380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l-NL" dirty="0"/>
              <a:t>Multidisciplinair overleg (</a:t>
            </a:r>
            <a:r>
              <a:rPr lang="nl-NL" b="1" dirty="0"/>
              <a:t>MDO</a:t>
            </a:r>
            <a:r>
              <a:rPr lang="nl-NL" dirty="0"/>
              <a:t>) in de eerstelijns gezondheidszorg omvat </a:t>
            </a:r>
            <a:r>
              <a:rPr lang="nl-NL" b="1" dirty="0"/>
              <a:t>veel</a:t>
            </a:r>
            <a:r>
              <a:rPr lang="nl-NL" dirty="0"/>
              <a:t> meer dan het </a:t>
            </a:r>
            <a:r>
              <a:rPr lang="nl-NL" b="1" dirty="0"/>
              <a:t>bespreken van complexe individuele casussen</a:t>
            </a:r>
            <a:r>
              <a:rPr lang="nl-NL" dirty="0"/>
              <a:t>. Deelnemers doen er </a:t>
            </a:r>
            <a:r>
              <a:rPr lang="nl-NL" b="1" dirty="0"/>
              <a:t>kennis en contacten </a:t>
            </a:r>
            <a:r>
              <a:rPr lang="nl-NL" dirty="0"/>
              <a:t>op die hun dagelijks werk en de algemene patiëntenzorg verrijken. Het MDO is een uitgelezen vorm van </a:t>
            </a:r>
            <a:r>
              <a:rPr lang="nl-NL" b="1" dirty="0"/>
              <a:t>informeel netwerkleren</a:t>
            </a:r>
            <a:r>
              <a:rPr lang="nl-NL" dirty="0"/>
              <a:t>. Alle betrokkenen profiteren hiervan.</a:t>
            </a:r>
          </a:p>
          <a:p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-138023" y="226592"/>
            <a:ext cx="3055790" cy="52322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>
                <a:solidFill>
                  <a:srgbClr val="3CB5AA"/>
                </a:solidFill>
              </a:rPr>
              <a:t>Wat is een MDO?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22835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81797" y="0"/>
            <a:ext cx="12473797" cy="6765599"/>
          </a:xfrm>
          <a:prstGeom prst="rect">
            <a:avLst/>
          </a:prstGeom>
          <a:solidFill>
            <a:srgbClr val="3CB5A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-138023" y="6401233"/>
            <a:ext cx="12473797" cy="456767"/>
          </a:xfrm>
          <a:prstGeom prst="rect">
            <a:avLst/>
          </a:prstGeom>
          <a:solidFill>
            <a:srgbClr val="3CB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-138024" y="226592"/>
            <a:ext cx="3404925" cy="523220"/>
          </a:xfrm>
          <a:prstGeom prst="rect">
            <a:avLst/>
          </a:prstGeom>
          <a:solidFill>
            <a:srgbClr val="182F4B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nl-NL" sz="2800" dirty="0">
                <a:solidFill>
                  <a:srgbClr val="3CB5AA"/>
                </a:solidFill>
              </a:rPr>
              <a:t>Doelstellingen MDO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514600" y="1766911"/>
            <a:ext cx="9677400" cy="4879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sz="3200" dirty="0"/>
              <a:t>Het bieden van kwalitatieve persoonsgerichte zorg (op maat) aan bijvoorbeeld ouderen in een kwetsbare positie</a:t>
            </a:r>
          </a:p>
          <a:p>
            <a:pPr marL="0" lvl="0" indent="0">
              <a:buNone/>
            </a:pPr>
            <a:endParaRPr lang="nl-NL" sz="3200" dirty="0"/>
          </a:p>
          <a:p>
            <a:pPr marL="0" lvl="0" indent="0">
              <a:buNone/>
            </a:pPr>
            <a:r>
              <a:rPr lang="nl-NL" sz="3200" dirty="0"/>
              <a:t>Professionalisering en deskundigheidsbevordering van zorg- en welzijnsprofessionals</a:t>
            </a:r>
          </a:p>
          <a:p>
            <a:pPr marL="0" lvl="0" indent="0">
              <a:buNone/>
            </a:pPr>
            <a:endParaRPr lang="nl-NL" sz="3200" dirty="0"/>
          </a:p>
          <a:p>
            <a:pPr marL="0" lvl="0" indent="0">
              <a:buNone/>
            </a:pPr>
            <a:r>
              <a:rPr lang="nl-NL" sz="3200" dirty="0"/>
              <a:t>Efficiëntere werkprocessen</a:t>
            </a:r>
            <a:endParaRPr lang="en-US" sz="3600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81" y="2833874"/>
            <a:ext cx="1696713" cy="1692723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1771584" y="1524000"/>
            <a:ext cx="7430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8800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nl-NL" sz="8800" dirty="0"/>
          </a:p>
        </p:txBody>
      </p:sp>
      <p:sp>
        <p:nvSpPr>
          <p:cNvPr id="13" name="Rechthoek 12"/>
          <p:cNvSpPr/>
          <p:nvPr/>
        </p:nvSpPr>
        <p:spPr>
          <a:xfrm>
            <a:off x="1771584" y="3099736"/>
            <a:ext cx="7430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8800" b="1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nl-NL" sz="8800" dirty="0"/>
          </a:p>
        </p:txBody>
      </p:sp>
      <p:sp>
        <p:nvSpPr>
          <p:cNvPr id="14" name="Rechthoek 13"/>
          <p:cNvSpPr/>
          <p:nvPr/>
        </p:nvSpPr>
        <p:spPr>
          <a:xfrm>
            <a:off x="1810560" y="4419600"/>
            <a:ext cx="7430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88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lang="nl-NL" sz="8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6465144"/>
            <a:ext cx="2243557" cy="392856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71" y="6326919"/>
            <a:ext cx="1645089" cy="6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22224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1737</Words>
  <Application>Microsoft Office PowerPoint</Application>
  <PresentationFormat>Breedbeeld</PresentationFormat>
  <Paragraphs>160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Constantia</vt:lpstr>
      <vt:lpstr>Lato</vt:lpstr>
      <vt:lpstr>Tw Cen MT</vt:lpstr>
      <vt:lpstr>Office-thema</vt:lpstr>
      <vt:lpstr>PowerPoint-presentatie</vt:lpstr>
      <vt:lpstr>Wie zijn wij?</vt:lpstr>
      <vt:lpstr>Doel van de workshop</vt:lpstr>
      <vt:lpstr>PowerPoint-presentatie</vt:lpstr>
      <vt:lpstr>PowerPoint-presentatie</vt:lpstr>
      <vt:lpstr>Een korte introductie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Microsoft Office-gebruiker</dc:creator>
  <cp:keywords/>
  <dc:description/>
  <cp:lastModifiedBy>Inge Jochem</cp:lastModifiedBy>
  <cp:revision>76</cp:revision>
  <dcterms:created xsi:type="dcterms:W3CDTF">2021-05-21T13:53:31Z</dcterms:created>
  <dcterms:modified xsi:type="dcterms:W3CDTF">2022-07-01T06:20:11Z</dcterms:modified>
  <cp:category/>
</cp:coreProperties>
</file>