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147470482" r:id="rId2"/>
    <p:sldId id="838840560" r:id="rId3"/>
    <p:sldId id="838840567" r:id="rId4"/>
    <p:sldId id="2147376337" r:id="rId5"/>
    <p:sldId id="214737633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E19F8-CF92-44E8-98E0-5BE28F25523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9A69-7014-466A-8525-78AACA3D86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1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Faciliteren bijv. door gezamenlijke communicatie en verwachtingenmanagement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058FD-8F00-2241-AB40-F3C8D54551C1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578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058FD-8F00-2241-AB40-F3C8D54551C1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782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61BE-DFAF-FD94-6224-CC3D4FC66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BFA9520-2DC2-37BA-1566-CE536CE81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F8DD56-EC89-4EF6-3DF7-118A7FFCC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95B4FD-1274-08E8-C99E-17276A1A6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67D5B6-9FD0-FFDA-F83B-85A61C1F8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279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2E9F-C6B6-EF02-C499-2C60053D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B3AA072-FCBC-FB58-ADB0-AE38C3B13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59399E-1B7A-04E9-D13D-B5B2BD3EE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9D8B16-0132-4C14-1572-032F2E3C0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08C4A3-BBDB-781E-3B73-1B63EF33A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614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605DB39-A7D0-E5FF-EF86-BA6F78BA7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5D57EF-387B-494C-B5A3-61DCD00A8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43B163-92B4-4B09-140C-49557EB52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6F9007-19A6-3761-D7F9-3C3027A35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A7F7BF-CB86-1C78-96DA-44AE9223B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61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4BB8B2-B0E4-6072-4E42-1D235930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13C24A-18D5-8914-F16B-97807654D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FF84FD-0C0D-4003-4939-4FED5F66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583AB9-39C5-721C-B22E-D0B3A999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8DEC72-1A09-1519-55B6-1D7AAEA20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12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0CB10-16FF-5326-27C9-1F5A66B07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2CB399D-83E4-5F64-AE45-C0CFEF767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0DE138-146B-1B4A-C3E5-AE1BA7EB6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12E7C8-A474-753F-F97B-E67797EA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73863F-8D37-35BB-AE71-2F78F3EB6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39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CFDA86-056D-8D3E-B5F3-A41A87B6F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697C8E-55BE-3CA4-76E9-4ECE1982A9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8B4A01-7AF8-86AE-B1C3-FE9A81F34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B91C3E9-09BE-72A5-2A0B-8A45322FB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8C686F-63ED-A033-DE5E-98109655C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A8D6B57-A6E3-5B45-C5EA-1D5EB5813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96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FCE2A5-C49D-4F4D-1423-A5EEA4007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89BE8E-56DB-374C-3929-9188148C0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0B5B202-E363-2298-19E5-69B350BF1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B99B83B-D112-CC98-D256-86AF989ABB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E76D81C-7F38-5922-E70F-90E32FB36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68F2AAE-3436-E050-E3C6-DD0E81BC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67E569D-1E6D-2093-3914-6B99D2382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EDC33D6-8E36-A278-4906-FF7877C1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32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1BBD8-66C1-6091-987D-DADAAACB3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2010BD5-2326-6FC2-3853-A66C6DE5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9D4D817-BFB0-C1A6-5EB9-1FF62C7FF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6778E9-52EF-C209-EDEA-832D1ECC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54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2D6BCF9-76EC-686B-D3DA-72DDC5D37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D31305B-53E7-88DA-D513-3762A25D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29A797B-FBF3-8E09-02F2-FE3934FF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779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CFFAFC-009C-70CE-3A99-683B792F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3B3FED-C1DD-A350-4CBE-D96F58C73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E95874-92C2-B317-43C6-B59BA41E5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988AA6C-3C4B-9ACD-8AE5-4C205FF08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B530D8-9D1A-2091-4CFE-9133DCE6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6EAE09-03DC-EFD4-B7B1-E3D1EAFE3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99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DA7F49-E5DB-AC84-BFDD-CC7692E0F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CA38725-6F3A-0656-E711-0FAFB9ED0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C9F77F0-A54B-3F4B-F8C8-99119AADE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63AFCC-AFE2-EC5D-69FE-8EDA6D3CF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F656D74-165F-357A-E1DC-1E2D4A91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7772209-223F-B655-D37D-225C2B069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289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A432297-DEFC-6A67-FB87-077A705ED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18A7A1-FA88-D9E3-55D7-046F5CA07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DE12D21-D8D6-4281-40AF-45C738977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10E6AD-975A-4286-B7C8-3DBFC3BB156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8A0D3F-C0E9-70EB-306A-EA56C586F5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A36242-2F35-80AC-AE9A-7768F961A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C3DD3A-A5EF-49F2-9948-9E240A53C6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74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">
            <a:extLst>
              <a:ext uri="{FF2B5EF4-FFF2-40B4-BE49-F238E27FC236}">
                <a16:creationId xmlns:a16="http://schemas.microsoft.com/office/drawing/2014/main" id="{12BBD453-A621-FF42-F991-F667E763B2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0" y="0"/>
            <a:ext cx="121920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9B6D99F-26A8-E2A5-379C-BC8DAC6CAE07}"/>
              </a:ext>
            </a:extLst>
          </p:cNvPr>
          <p:cNvSpPr/>
          <p:nvPr/>
        </p:nvSpPr>
        <p:spPr>
          <a:xfrm>
            <a:off x="0" y="10388"/>
            <a:ext cx="12192000" cy="6858000"/>
          </a:xfrm>
          <a:prstGeom prst="rect">
            <a:avLst/>
          </a:prstGeom>
          <a:solidFill>
            <a:schemeClr val="bg1">
              <a:alpha val="64872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366AF6-0210-7511-19BC-157D7ACB5B4B}"/>
              </a:ext>
            </a:extLst>
          </p:cNvPr>
          <p:cNvSpPr txBox="1"/>
          <p:nvPr/>
        </p:nvSpPr>
        <p:spPr>
          <a:xfrm>
            <a:off x="0" y="3198167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400" b="1" dirty="0">
                <a:latin typeface="+mj-lt"/>
                <a:ea typeface="+mj-ea"/>
                <a:cs typeface="+mj-cs"/>
              </a:rPr>
              <a:t>Ouderen</a:t>
            </a:r>
            <a:endParaRPr lang="nl-NL" sz="28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4754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5DB12D18-6C83-0DEC-5022-A8E965AB4E35}"/>
              </a:ext>
            </a:extLst>
          </p:cNvPr>
          <p:cNvSpPr txBox="1"/>
          <p:nvPr/>
        </p:nvSpPr>
        <p:spPr>
          <a:xfrm>
            <a:off x="498203" y="214457"/>
            <a:ext cx="6963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Eerste focus themalijn ouderen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77498F9-7444-463A-AD78-0F7BF6F1A97F}"/>
              </a:ext>
            </a:extLst>
          </p:cNvPr>
          <p:cNvSpPr txBox="1"/>
          <p:nvPr/>
        </p:nvSpPr>
        <p:spPr>
          <a:xfrm>
            <a:off x="691773" y="6007449"/>
            <a:ext cx="3793450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D5383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Verbinding met ontwikkeling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D5383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Academie patiënt en mantelzorger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0D0AC03-7F21-B5F6-C332-EDF24765DCC4}"/>
              </a:ext>
            </a:extLst>
          </p:cNvPr>
          <p:cNvSpPr txBox="1"/>
          <p:nvPr/>
        </p:nvSpPr>
        <p:spPr>
          <a:xfrm>
            <a:off x="5564423" y="6110190"/>
            <a:ext cx="3113138" cy="246221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D5383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Verbinding met Pluswijken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78B31C8-E941-EA8A-C7B9-09F464712AE5}"/>
              </a:ext>
            </a:extLst>
          </p:cNvPr>
          <p:cNvSpPr txBox="1"/>
          <p:nvPr/>
        </p:nvSpPr>
        <p:spPr>
          <a:xfrm>
            <a:off x="3381249" y="6110190"/>
            <a:ext cx="3113138" cy="369332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D5383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&amp;</a:t>
            </a:r>
          </a:p>
        </p:txBody>
      </p:sp>
      <p:pic>
        <p:nvPicPr>
          <p:cNvPr id="4" name="Afbeelding 3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A566AAE0-63FB-D365-C59B-C9C488821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976" y="1101734"/>
            <a:ext cx="8726649" cy="4644398"/>
          </a:xfrm>
          <a:prstGeom prst="rect">
            <a:avLst/>
          </a:prstGeom>
        </p:spPr>
      </p:pic>
      <p:pic>
        <p:nvPicPr>
          <p:cNvPr id="9" name="Afbeelding 8" descr="Afbeelding met tekst, Lettertype, schermopname, logo&#10;&#10;Automatisch gegenereerde beschrijving">
            <a:extLst>
              <a:ext uri="{FF2B5EF4-FFF2-40B4-BE49-F238E27FC236}">
                <a16:creationId xmlns:a16="http://schemas.microsoft.com/office/drawing/2014/main" id="{5D20C6A5-C6D5-E46C-86B2-3147864BEB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964" y="142441"/>
            <a:ext cx="4295170" cy="901594"/>
          </a:xfrm>
          <a:prstGeom prst="rect">
            <a:avLst/>
          </a:prstGeom>
        </p:spPr>
      </p:pic>
      <p:grpSp>
        <p:nvGrpSpPr>
          <p:cNvPr id="27" name="Groep 26">
            <a:extLst>
              <a:ext uri="{FF2B5EF4-FFF2-40B4-BE49-F238E27FC236}">
                <a16:creationId xmlns:a16="http://schemas.microsoft.com/office/drawing/2014/main" id="{A59F29C2-CDE9-02F6-58F9-CA526544FB4B}"/>
              </a:ext>
            </a:extLst>
          </p:cNvPr>
          <p:cNvGrpSpPr/>
          <p:nvPr/>
        </p:nvGrpSpPr>
        <p:grpSpPr>
          <a:xfrm>
            <a:off x="9466328" y="4031522"/>
            <a:ext cx="2448000" cy="2448000"/>
            <a:chOff x="9392988" y="2205000"/>
            <a:chExt cx="2448000" cy="2448000"/>
          </a:xfrm>
        </p:grpSpPr>
        <p:grpSp>
          <p:nvGrpSpPr>
            <p:cNvPr id="14" name="Groep 13">
              <a:extLst>
                <a:ext uri="{FF2B5EF4-FFF2-40B4-BE49-F238E27FC236}">
                  <a16:creationId xmlns:a16="http://schemas.microsoft.com/office/drawing/2014/main" id="{5A371129-15DF-06B4-B1A5-E4561E667C47}"/>
                </a:ext>
              </a:extLst>
            </p:cNvPr>
            <p:cNvGrpSpPr/>
            <p:nvPr/>
          </p:nvGrpSpPr>
          <p:grpSpPr>
            <a:xfrm>
              <a:off x="10039321" y="2837436"/>
              <a:ext cx="1183128" cy="1183128"/>
              <a:chOff x="8510017" y="4333547"/>
              <a:chExt cx="1183128" cy="1183128"/>
            </a:xfrm>
          </p:grpSpPr>
          <p:pic>
            <p:nvPicPr>
              <p:cNvPr id="15" name="Graphic 14" descr="Cirkel met pijl met effen opvulling">
                <a:extLst>
                  <a:ext uri="{FF2B5EF4-FFF2-40B4-BE49-F238E27FC236}">
                    <a16:creationId xmlns:a16="http://schemas.microsoft.com/office/drawing/2014/main" id="{C13CC97D-6267-21BF-EFFC-1C7E27F288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8510017" y="4333547"/>
                <a:ext cx="1183128" cy="1183128"/>
              </a:xfrm>
              <a:prstGeom prst="rect">
                <a:avLst/>
              </a:prstGeom>
            </p:spPr>
          </p:pic>
          <p:pic>
            <p:nvPicPr>
              <p:cNvPr id="16" name="Graphic 15" descr="Gebruikers met effen opvulling">
                <a:extLst>
                  <a:ext uri="{FF2B5EF4-FFF2-40B4-BE49-F238E27FC236}">
                    <a16:creationId xmlns:a16="http://schemas.microsoft.com/office/drawing/2014/main" id="{152F94FF-0B18-53E3-92D3-805F5125A0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8867810" y="4656289"/>
                <a:ext cx="509040" cy="509040"/>
              </a:xfrm>
              <a:prstGeom prst="rect">
                <a:avLst/>
              </a:prstGeom>
            </p:spPr>
          </p:pic>
        </p:grp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D8CE5ED5-5D43-2D44-4243-E58DDAEB4EED}"/>
                </a:ext>
              </a:extLst>
            </p:cNvPr>
            <p:cNvSpPr txBox="1"/>
            <p:nvPr/>
          </p:nvSpPr>
          <p:spPr>
            <a:xfrm>
              <a:off x="9629155" y="3842500"/>
              <a:ext cx="1975666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D5383C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1</a:t>
              </a:r>
              <a:r>
                <a:rPr kumimoji="0" lang="nl-NL" sz="16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D5383C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e</a:t>
              </a:r>
              <a:r>
                <a:rPr kumimoji="0" lang="nl-NL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D5383C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 lijns consultteam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D5383C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SO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82B12F33-74D7-CF20-2A1A-900DD25DE66F}"/>
                </a:ext>
              </a:extLst>
            </p:cNvPr>
            <p:cNvSpPr txBox="1"/>
            <p:nvPr/>
          </p:nvSpPr>
          <p:spPr>
            <a:xfrm>
              <a:off x="9643052" y="2392705"/>
              <a:ext cx="1975666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D5383C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Thuiszorg / WVK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D5383C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Huisarts/POH</a:t>
              </a:r>
            </a:p>
          </p:txBody>
        </p:sp>
        <p:sp>
          <p:nvSpPr>
            <p:cNvPr id="26" name="Ovaal 25">
              <a:extLst>
                <a:ext uri="{FF2B5EF4-FFF2-40B4-BE49-F238E27FC236}">
                  <a16:creationId xmlns:a16="http://schemas.microsoft.com/office/drawing/2014/main" id="{C1C9A368-56F9-B99B-5AA2-5BBA5BF4C0BB}"/>
                </a:ext>
              </a:extLst>
            </p:cNvPr>
            <p:cNvSpPr/>
            <p:nvPr/>
          </p:nvSpPr>
          <p:spPr>
            <a:xfrm>
              <a:off x="9392988" y="2205000"/>
              <a:ext cx="2448000" cy="2448000"/>
            </a:xfrm>
            <a:prstGeom prst="ellipse">
              <a:avLst/>
            </a:prstGeom>
            <a:noFill/>
            <a:ln w="25400">
              <a:solidFill>
                <a:srgbClr val="D5383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13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13E57-2F86-F655-1ACC-CEE6FF32D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fgeronde rechthoek 29">
            <a:extLst>
              <a:ext uri="{FF2B5EF4-FFF2-40B4-BE49-F238E27FC236}">
                <a16:creationId xmlns:a16="http://schemas.microsoft.com/office/drawing/2014/main" id="{0A832117-6C50-E93C-36DD-5F37CE072019}"/>
              </a:ext>
            </a:extLst>
          </p:cNvPr>
          <p:cNvSpPr/>
          <p:nvPr/>
        </p:nvSpPr>
        <p:spPr>
          <a:xfrm>
            <a:off x="2682548" y="1284597"/>
            <a:ext cx="4638834" cy="1258829"/>
          </a:xfrm>
          <a:prstGeom prst="roundRect">
            <a:avLst/>
          </a:prstGeom>
          <a:solidFill>
            <a:schemeClr val="accent1">
              <a:lumMod val="50000"/>
              <a:alpha val="15000"/>
            </a:schemeClr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BAD2">
                    <a:lumMod val="50000"/>
                  </a:srgbClr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Portefeuillehouders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BAD2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Calibri Light" panose="020F0302020204030204" pitchFamily="34" charset="0"/>
              </a:rPr>
              <a:t>Ageeth Bijl / Roel Goffin, Trudie Severens, </a:t>
            </a:r>
            <a:b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BAD2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Calibri Light" panose="020F0302020204030204" pitchFamily="34" charset="0"/>
              </a:rPr>
            </a:b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BAD2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Calibri Light" panose="020F0302020204030204" pitchFamily="34" charset="0"/>
              </a:rPr>
              <a:t>Ester Klaassen en HOZL (?)</a:t>
            </a:r>
          </a:p>
        </p:txBody>
      </p:sp>
      <p:sp>
        <p:nvSpPr>
          <p:cNvPr id="35" name="Afgeronde rechthoek 34">
            <a:extLst>
              <a:ext uri="{FF2B5EF4-FFF2-40B4-BE49-F238E27FC236}">
                <a16:creationId xmlns:a16="http://schemas.microsoft.com/office/drawing/2014/main" id="{64FA3476-4477-EA0E-D940-790016A53C04}"/>
              </a:ext>
            </a:extLst>
          </p:cNvPr>
          <p:cNvSpPr/>
          <p:nvPr/>
        </p:nvSpPr>
        <p:spPr>
          <a:xfrm>
            <a:off x="2682548" y="2798954"/>
            <a:ext cx="4638834" cy="1493356"/>
          </a:xfrm>
          <a:prstGeom prst="roundRect">
            <a:avLst/>
          </a:prstGeom>
          <a:solidFill>
            <a:schemeClr val="accent1">
              <a:lumMod val="75000"/>
              <a:alpha val="15000"/>
            </a:schemeClr>
          </a:solidFill>
          <a:ln w="222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BAD2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Projectgroep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BAD2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Calibri Light" panose="020F0302020204030204" pitchFamily="34" charset="0"/>
              </a:rPr>
              <a:t>Alice Salej, Frank Otten, Mark Schellens/Bianca Giesen, Ine Aussems/Lisanne Dierx, Nathalie Labrouche, Erna Vromen, Boy Hayen/Lian Habets</a:t>
            </a:r>
          </a:p>
        </p:txBody>
      </p:sp>
      <p:sp>
        <p:nvSpPr>
          <p:cNvPr id="39" name="Afgeronde rechthoek 38">
            <a:extLst>
              <a:ext uri="{FF2B5EF4-FFF2-40B4-BE49-F238E27FC236}">
                <a16:creationId xmlns:a16="http://schemas.microsoft.com/office/drawing/2014/main" id="{470A1371-CA87-C52B-427E-11931AEC2338}"/>
              </a:ext>
            </a:extLst>
          </p:cNvPr>
          <p:cNvSpPr/>
          <p:nvPr/>
        </p:nvSpPr>
        <p:spPr>
          <a:xfrm>
            <a:off x="7883085" y="2932759"/>
            <a:ext cx="2580906" cy="1216949"/>
          </a:xfrm>
          <a:prstGeom prst="roundRect">
            <a:avLst/>
          </a:prstGeom>
          <a:solidFill>
            <a:schemeClr val="accent5">
              <a:lumMod val="75000"/>
              <a:alpha val="5000"/>
            </a:schemeClr>
          </a:solidFill>
          <a:ln w="22225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0"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1AB39F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Pluswijken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1AB39F">
                    <a:lumMod val="75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Calibri Light" panose="020F0302020204030204" pitchFamily="34" charset="0"/>
              </a:rPr>
              <a:t>afstemmingsoverleg tussen beide themalijnen via programmamanagers</a:t>
            </a:r>
          </a:p>
        </p:txBody>
      </p:sp>
      <p:cxnSp>
        <p:nvCxnSpPr>
          <p:cNvPr id="42" name="Gebogen verbindingslijn 41">
            <a:extLst>
              <a:ext uri="{FF2B5EF4-FFF2-40B4-BE49-F238E27FC236}">
                <a16:creationId xmlns:a16="http://schemas.microsoft.com/office/drawing/2014/main" id="{2EBA29D8-9A69-34B3-DE04-EEE716E01E8A}"/>
              </a:ext>
            </a:extLst>
          </p:cNvPr>
          <p:cNvCxnSpPr>
            <a:cxnSpLocks/>
            <a:stCxn id="35" idx="3"/>
            <a:endCxn id="39" idx="1"/>
          </p:cNvCxnSpPr>
          <p:nvPr/>
        </p:nvCxnSpPr>
        <p:spPr>
          <a:xfrm flipV="1">
            <a:off x="7321382" y="3541234"/>
            <a:ext cx="561703" cy="4398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bogen verbindingslijn 59">
            <a:extLst>
              <a:ext uri="{FF2B5EF4-FFF2-40B4-BE49-F238E27FC236}">
                <a16:creationId xmlns:a16="http://schemas.microsoft.com/office/drawing/2014/main" id="{23F775DA-772A-28C9-BBA0-AB1E2002C9D8}"/>
              </a:ext>
            </a:extLst>
          </p:cNvPr>
          <p:cNvCxnSpPr>
            <a:cxnSpLocks/>
          </p:cNvCxnSpPr>
          <p:nvPr/>
        </p:nvCxnSpPr>
        <p:spPr>
          <a:xfrm rot="16200000" flipH="1">
            <a:off x="4863488" y="4435553"/>
            <a:ext cx="276952" cy="1"/>
          </a:xfrm>
          <a:prstGeom prst="bentConnector3">
            <a:avLst>
              <a:gd name="adj1" fmla="val 50000"/>
            </a:avLst>
          </a:prstGeom>
          <a:ln w="22225">
            <a:solidFill>
              <a:srgbClr val="40BB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19862FC5-2A00-2F41-54E5-DD80ED6D7B5C}"/>
              </a:ext>
            </a:extLst>
          </p:cNvPr>
          <p:cNvCxnSpPr>
            <a:cxnSpLocks/>
            <a:stCxn id="30" idx="2"/>
            <a:endCxn id="35" idx="0"/>
          </p:cNvCxnSpPr>
          <p:nvPr/>
        </p:nvCxnSpPr>
        <p:spPr>
          <a:xfrm>
            <a:off x="5001965" y="2543426"/>
            <a:ext cx="0" cy="255528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ep 19">
            <a:extLst>
              <a:ext uri="{FF2B5EF4-FFF2-40B4-BE49-F238E27FC236}">
                <a16:creationId xmlns:a16="http://schemas.microsoft.com/office/drawing/2014/main" id="{A6F31BFB-995F-5C4D-7C5F-CE1F99310823}"/>
              </a:ext>
            </a:extLst>
          </p:cNvPr>
          <p:cNvGrpSpPr/>
          <p:nvPr/>
        </p:nvGrpSpPr>
        <p:grpSpPr>
          <a:xfrm>
            <a:off x="3274805" y="4569263"/>
            <a:ext cx="3454315" cy="1606692"/>
            <a:chOff x="2993107" y="4151417"/>
            <a:chExt cx="3454315" cy="1606692"/>
          </a:xfrm>
        </p:grpSpPr>
        <p:sp>
          <p:nvSpPr>
            <p:cNvPr id="11" name="Ovaal 10">
              <a:extLst>
                <a:ext uri="{FF2B5EF4-FFF2-40B4-BE49-F238E27FC236}">
                  <a16:creationId xmlns:a16="http://schemas.microsoft.com/office/drawing/2014/main" id="{646E504D-8108-EE4C-F840-C819E2E3D1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41228" y="4151417"/>
              <a:ext cx="1606194" cy="1606194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rgbClr val="40BBD2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marL="0" marR="0" lvl="0" indent="0" algn="ctr" defTabSz="457200" rtl="0" eaLnBrk="1" fontAlgn="auto" latinLnBrk="0" hangingPunct="1">
                <a:lnSpc>
                  <a:spcPts val="182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7" name="Ovaal 6">
              <a:extLst>
                <a:ext uri="{FF2B5EF4-FFF2-40B4-BE49-F238E27FC236}">
                  <a16:creationId xmlns:a16="http://schemas.microsoft.com/office/drawing/2014/main" id="{0310C820-C2CF-67FD-7EAA-5A8303703B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98019" y="4151417"/>
              <a:ext cx="1606194" cy="1606194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rgbClr val="40BBD2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marL="0" marR="0" lvl="0" indent="0" algn="ctr" defTabSz="457200" rtl="0" eaLnBrk="1" fontAlgn="auto" latinLnBrk="0" hangingPunct="1">
                <a:lnSpc>
                  <a:spcPts val="182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2" name="Ovaal 1">
              <a:extLst>
                <a:ext uri="{FF2B5EF4-FFF2-40B4-BE49-F238E27FC236}">
                  <a16:creationId xmlns:a16="http://schemas.microsoft.com/office/drawing/2014/main" id="{7A4F2607-666E-1C2A-28FA-6795AFF430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36316" y="4151915"/>
              <a:ext cx="1606194" cy="1606194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rgbClr val="40BBD2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marL="0" marR="0" lvl="0" indent="0" algn="ctr" defTabSz="457200" rtl="0" eaLnBrk="1" fontAlgn="auto" latinLnBrk="0" hangingPunct="1">
                <a:lnSpc>
                  <a:spcPts val="182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6" name="Ovaal 5">
              <a:extLst>
                <a:ext uri="{FF2B5EF4-FFF2-40B4-BE49-F238E27FC236}">
                  <a16:creationId xmlns:a16="http://schemas.microsoft.com/office/drawing/2014/main" id="{87A1571C-B08D-2669-9F05-549E528063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93107" y="4151915"/>
              <a:ext cx="1606194" cy="1606194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rgbClr val="40BBD2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marL="0" marR="0" lvl="0" indent="0" algn="ctr" defTabSz="457200" rtl="0" eaLnBrk="1" fontAlgn="auto" latinLnBrk="0" hangingPunct="1">
                <a:lnSpc>
                  <a:spcPts val="182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40BAD2"/>
                  </a:solidFill>
                  <a:effectLst/>
                  <a:uLnTx/>
                  <a:uFillTx/>
                  <a:latin typeface="Arial Rounded MT Bold" panose="020F0704030504030204" pitchFamily="34" charset="77"/>
                  <a:ea typeface="+mn-ea"/>
                  <a:cs typeface="+mn-cs"/>
                </a:rPr>
                <a:t>Sub-groepen</a:t>
              </a:r>
            </a:p>
            <a:p>
              <a:pPr marL="0" marR="0" lvl="0" indent="0" algn="ctr" defTabSz="457200" rtl="0" eaLnBrk="1" fontAlgn="auto" latinLnBrk="0" hangingPunct="1">
                <a:lnSpc>
                  <a:spcPts val="182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40BAD2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specifieke vraagstukken/opdrachten</a:t>
              </a:r>
            </a:p>
          </p:txBody>
        </p:sp>
      </p:grpSp>
      <p:sp>
        <p:nvSpPr>
          <p:cNvPr id="8" name="Tekstvak 7">
            <a:extLst>
              <a:ext uri="{FF2B5EF4-FFF2-40B4-BE49-F238E27FC236}">
                <a16:creationId xmlns:a16="http://schemas.microsoft.com/office/drawing/2014/main" id="{1AD2F65C-2E40-6DF9-285F-A4E5784D389A}"/>
              </a:ext>
            </a:extLst>
          </p:cNvPr>
          <p:cNvSpPr txBox="1"/>
          <p:nvPr/>
        </p:nvSpPr>
        <p:spPr>
          <a:xfrm>
            <a:off x="498203" y="214457"/>
            <a:ext cx="820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Voorlopige programmaorganisatie</a:t>
            </a:r>
          </a:p>
        </p:txBody>
      </p:sp>
      <p:sp>
        <p:nvSpPr>
          <p:cNvPr id="10" name="Afgeronde rechthoek 9">
            <a:extLst>
              <a:ext uri="{FF2B5EF4-FFF2-40B4-BE49-F238E27FC236}">
                <a16:creationId xmlns:a16="http://schemas.microsoft.com/office/drawing/2014/main" id="{AF351EDB-D5B0-4D49-E16E-DD8F0AC3DB88}"/>
              </a:ext>
            </a:extLst>
          </p:cNvPr>
          <p:cNvSpPr/>
          <p:nvPr/>
        </p:nvSpPr>
        <p:spPr>
          <a:xfrm>
            <a:off x="991690" y="3218602"/>
            <a:ext cx="1129155" cy="645265"/>
          </a:xfrm>
          <a:prstGeom prst="roundRect">
            <a:avLst/>
          </a:prstGeom>
          <a:solidFill>
            <a:schemeClr val="accent5">
              <a:lumMod val="75000"/>
              <a:alpha val="5000"/>
            </a:schemeClr>
          </a:solidFill>
          <a:ln w="22225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AB39F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Expertise /</a:t>
            </a:r>
            <a:b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AB39F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</a:b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AB39F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advies</a:t>
            </a: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CFAE2122-69AF-3808-B36E-D80F904857C1}"/>
              </a:ext>
            </a:extLst>
          </p:cNvPr>
          <p:cNvCxnSpPr>
            <a:cxnSpLocks/>
            <a:stCxn id="10" idx="3"/>
            <a:endCxn id="35" idx="1"/>
          </p:cNvCxnSpPr>
          <p:nvPr/>
        </p:nvCxnSpPr>
        <p:spPr>
          <a:xfrm>
            <a:off x="2120845" y="3541235"/>
            <a:ext cx="561703" cy="4397"/>
          </a:xfrm>
          <a:prstGeom prst="line">
            <a:avLst/>
          </a:prstGeom>
          <a:ln w="22225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957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DFCAE8F7-A02D-A8C2-5416-D857CD80B6C0}"/>
              </a:ext>
            </a:extLst>
          </p:cNvPr>
          <p:cNvSpPr/>
          <p:nvPr/>
        </p:nvSpPr>
        <p:spPr>
          <a:xfrm>
            <a:off x="9932625" y="728660"/>
            <a:ext cx="2160000" cy="603789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juni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09E9443F-3B7A-EF84-09B6-463A6D488C60}"/>
              </a:ext>
            </a:extLst>
          </p:cNvPr>
          <p:cNvSpPr/>
          <p:nvPr/>
        </p:nvSpPr>
        <p:spPr>
          <a:xfrm>
            <a:off x="7705416" y="728661"/>
            <a:ext cx="2160000" cy="603789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mei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BCFBE6D1-E402-B943-4279-C63A10808D69}"/>
              </a:ext>
            </a:extLst>
          </p:cNvPr>
          <p:cNvSpPr/>
          <p:nvPr/>
        </p:nvSpPr>
        <p:spPr>
          <a:xfrm>
            <a:off x="5473038" y="717464"/>
            <a:ext cx="2160000" cy="6037899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april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ECFCCF0F-2FEE-B419-5493-2127282B2A5A}"/>
              </a:ext>
            </a:extLst>
          </p:cNvPr>
          <p:cNvSpPr/>
          <p:nvPr/>
        </p:nvSpPr>
        <p:spPr>
          <a:xfrm>
            <a:off x="3237547" y="728660"/>
            <a:ext cx="2160000" cy="6037899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maart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B010DBEA-046E-F122-E1EC-FC2A892D5537}"/>
              </a:ext>
            </a:extLst>
          </p:cNvPr>
          <p:cNvSpPr/>
          <p:nvPr/>
        </p:nvSpPr>
        <p:spPr>
          <a:xfrm>
            <a:off x="998436" y="728658"/>
            <a:ext cx="2160000" cy="6037900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februari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A7E6C2B3-FB0C-5765-7DCE-A36B3EB26A73}"/>
              </a:ext>
            </a:extLst>
          </p:cNvPr>
          <p:cNvSpPr txBox="1"/>
          <p:nvPr/>
        </p:nvSpPr>
        <p:spPr>
          <a:xfrm>
            <a:off x="498203" y="214457"/>
            <a:ext cx="6963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Hoofdlijnen planning - concept</a:t>
            </a:r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1BA96F3F-CD1F-16DD-80B8-23EECE604BEA}"/>
              </a:ext>
            </a:extLst>
          </p:cNvPr>
          <p:cNvSpPr txBox="1"/>
          <p:nvPr/>
        </p:nvSpPr>
        <p:spPr>
          <a:xfrm>
            <a:off x="236790" y="2423655"/>
            <a:ext cx="3886208" cy="1169551"/>
          </a:xfrm>
          <a:prstGeom prst="rect">
            <a:avLst/>
          </a:prstGeom>
          <a:solidFill>
            <a:srgbClr val="1E6B83">
              <a:alpha val="9925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 stelling brengen PG</a:t>
            </a:r>
          </a:p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Visie en uitgangspunten bepalen voor pilots</a:t>
            </a:r>
          </a:p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Uitwerken schaal ZL en randvoorwaarden</a:t>
            </a:r>
          </a:p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Opzet criteria Pluszorgcentra en concentratie TZ</a:t>
            </a:r>
          </a:p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Inventarisatie expertise en capaciteit deze fase </a:t>
            </a:r>
          </a:p>
        </p:txBody>
      </p:sp>
      <p:sp>
        <p:nvSpPr>
          <p:cNvPr id="68" name="Tekstvak 67">
            <a:extLst>
              <a:ext uri="{FF2B5EF4-FFF2-40B4-BE49-F238E27FC236}">
                <a16:creationId xmlns:a16="http://schemas.microsoft.com/office/drawing/2014/main" id="{389BB6FF-2D4F-D5CA-78DE-4E42379E555B}"/>
              </a:ext>
            </a:extLst>
          </p:cNvPr>
          <p:cNvSpPr txBox="1"/>
          <p:nvPr/>
        </p:nvSpPr>
        <p:spPr>
          <a:xfrm>
            <a:off x="1988022" y="3627436"/>
            <a:ext cx="3622502" cy="954107"/>
          </a:xfrm>
          <a:prstGeom prst="rect">
            <a:avLst/>
          </a:prstGeom>
          <a:solidFill>
            <a:srgbClr val="1E6B83">
              <a:alpha val="10000"/>
            </a:srgbClr>
          </a:solidFill>
        </p:spPr>
        <p:txBody>
          <a:bodyPr wrap="square" rtlCol="0">
            <a:spAutoFit/>
          </a:bodyPr>
          <a:lstStyle/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Uitwerken governance</a:t>
            </a:r>
          </a:p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Inventarisatie pilots Pluszorgcentra en concentratie TZ  (evt. gekoppeld)</a:t>
            </a:r>
          </a:p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Uitbreiding expertise en capaciteit deze fase</a:t>
            </a:r>
          </a:p>
        </p:txBody>
      </p:sp>
      <p:sp>
        <p:nvSpPr>
          <p:cNvPr id="69" name="Tekstvak 68">
            <a:extLst>
              <a:ext uri="{FF2B5EF4-FFF2-40B4-BE49-F238E27FC236}">
                <a16:creationId xmlns:a16="http://schemas.microsoft.com/office/drawing/2014/main" id="{270C970A-4D45-0AAD-01F2-4FB05C519993}"/>
              </a:ext>
            </a:extLst>
          </p:cNvPr>
          <p:cNvSpPr txBox="1"/>
          <p:nvPr/>
        </p:nvSpPr>
        <p:spPr>
          <a:xfrm>
            <a:off x="4221033" y="4956504"/>
            <a:ext cx="6867674" cy="954107"/>
          </a:xfrm>
          <a:prstGeom prst="rect">
            <a:avLst/>
          </a:prstGeom>
          <a:solidFill>
            <a:srgbClr val="D5383C">
              <a:alpha val="10000"/>
            </a:srgbClr>
          </a:solidFill>
        </p:spPr>
        <p:txBody>
          <a:bodyPr wrap="square" rtlCol="0">
            <a:spAutoFit/>
          </a:bodyPr>
          <a:lstStyle/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Verzamelen data en gegevens: Pluszorgcentra, </a:t>
            </a:r>
            <a:r>
              <a:rPr kumimoji="0" lang="nl-N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concentraie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TZ én Beter anders</a:t>
            </a:r>
          </a:p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Uitwerken concept voor iedere pilot: Pluszorgcentra + gebundelde TZ (evt. gekoppeld)</a:t>
            </a:r>
          </a:p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Uitwerken plan Beter anders</a:t>
            </a:r>
          </a:p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Betrekken belangrijke stakeholders (o.a. AWO, Welzijnsorganisaties, Woningcorporaties)</a:t>
            </a:r>
          </a:p>
        </p:txBody>
      </p:sp>
      <p:cxnSp>
        <p:nvCxnSpPr>
          <p:cNvPr id="71" name="Rechte verbindingslijn 70">
            <a:extLst>
              <a:ext uri="{FF2B5EF4-FFF2-40B4-BE49-F238E27FC236}">
                <a16:creationId xmlns:a16="http://schemas.microsoft.com/office/drawing/2014/main" id="{0E2A7E7A-8EE1-9F80-58DF-D538A2E016D0}"/>
              </a:ext>
            </a:extLst>
          </p:cNvPr>
          <p:cNvCxnSpPr>
            <a:cxnSpLocks/>
          </p:cNvCxnSpPr>
          <p:nvPr/>
        </p:nvCxnSpPr>
        <p:spPr>
          <a:xfrm>
            <a:off x="4521897" y="2378139"/>
            <a:ext cx="0" cy="1397025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chte verbindingslijn 71">
            <a:extLst>
              <a:ext uri="{FF2B5EF4-FFF2-40B4-BE49-F238E27FC236}">
                <a16:creationId xmlns:a16="http://schemas.microsoft.com/office/drawing/2014/main" id="{9F923787-4E36-90FD-6268-959FBCB613E0}"/>
              </a:ext>
            </a:extLst>
          </p:cNvPr>
          <p:cNvCxnSpPr>
            <a:cxnSpLocks/>
          </p:cNvCxnSpPr>
          <p:nvPr/>
        </p:nvCxnSpPr>
        <p:spPr>
          <a:xfrm>
            <a:off x="2944108" y="2387664"/>
            <a:ext cx="0" cy="172655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753943AF-A353-4377-28C4-C9BB9FE8DB85}"/>
              </a:ext>
            </a:extLst>
          </p:cNvPr>
          <p:cNvCxnSpPr>
            <a:cxnSpLocks/>
          </p:cNvCxnSpPr>
          <p:nvPr/>
        </p:nvCxnSpPr>
        <p:spPr>
          <a:xfrm>
            <a:off x="9391244" y="2368686"/>
            <a:ext cx="0" cy="2685323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kstvak 75">
            <a:extLst>
              <a:ext uri="{FF2B5EF4-FFF2-40B4-BE49-F238E27FC236}">
                <a16:creationId xmlns:a16="http://schemas.microsoft.com/office/drawing/2014/main" id="{158E9C7B-9D87-8467-0C31-B77C49216AE9}"/>
              </a:ext>
            </a:extLst>
          </p:cNvPr>
          <p:cNvSpPr txBox="1"/>
          <p:nvPr/>
        </p:nvSpPr>
        <p:spPr>
          <a:xfrm>
            <a:off x="6915789" y="5945199"/>
            <a:ext cx="5159870" cy="523220"/>
          </a:xfrm>
          <a:prstGeom prst="rect">
            <a:avLst/>
          </a:prstGeom>
          <a:solidFill>
            <a:srgbClr val="D5383C">
              <a:alpha val="10000"/>
            </a:srgbClr>
          </a:solidFill>
        </p:spPr>
        <p:txBody>
          <a:bodyPr wrap="square" rtlCol="0">
            <a:spAutoFit/>
          </a:bodyPr>
          <a:lstStyle/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Opzet en vertaling naar impactanalyse</a:t>
            </a:r>
          </a:p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Uitwerken transformatieplan (o.a. aanpak, capaciteit, financiën) </a:t>
            </a:r>
          </a:p>
        </p:txBody>
      </p:sp>
      <p:sp>
        <p:nvSpPr>
          <p:cNvPr id="79" name="Tekstvak 78">
            <a:extLst>
              <a:ext uri="{FF2B5EF4-FFF2-40B4-BE49-F238E27FC236}">
                <a16:creationId xmlns:a16="http://schemas.microsoft.com/office/drawing/2014/main" id="{2DAAB04A-C27A-B48A-A7D6-5548F8DC30AB}"/>
              </a:ext>
            </a:extLst>
          </p:cNvPr>
          <p:cNvSpPr txBox="1"/>
          <p:nvPr/>
        </p:nvSpPr>
        <p:spPr>
          <a:xfrm>
            <a:off x="3237546" y="4614307"/>
            <a:ext cx="4809171" cy="307777"/>
          </a:xfrm>
          <a:prstGeom prst="rect">
            <a:avLst/>
          </a:prstGeom>
          <a:solidFill>
            <a:srgbClr val="D5383C">
              <a:alpha val="10000"/>
            </a:srgbClr>
          </a:solidFill>
        </p:spPr>
        <p:txBody>
          <a:bodyPr wrap="square" rtlCol="0">
            <a:spAutoFit/>
          </a:bodyPr>
          <a:lstStyle/>
          <a:p>
            <a:pPr marL="141288" marR="0" lvl="0" indent="-1412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1E6B83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Inventarisatie en selectie van  zorghandelingen Beter anders</a:t>
            </a:r>
          </a:p>
        </p:txBody>
      </p:sp>
      <p:sp>
        <p:nvSpPr>
          <p:cNvPr id="81" name="Rechthoek 80">
            <a:extLst>
              <a:ext uri="{FF2B5EF4-FFF2-40B4-BE49-F238E27FC236}">
                <a16:creationId xmlns:a16="http://schemas.microsoft.com/office/drawing/2014/main" id="{D8ABB3D4-26E3-E330-B6A4-750EBE5723A3}"/>
              </a:ext>
            </a:extLst>
          </p:cNvPr>
          <p:cNvSpPr/>
          <p:nvPr/>
        </p:nvSpPr>
        <p:spPr>
          <a:xfrm>
            <a:off x="236791" y="728660"/>
            <a:ext cx="680849" cy="6037900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82" name="Rechte verbindingslijn 81">
            <a:extLst>
              <a:ext uri="{FF2B5EF4-FFF2-40B4-BE49-F238E27FC236}">
                <a16:creationId xmlns:a16="http://schemas.microsoft.com/office/drawing/2014/main" id="{444457B2-FB07-F9D7-7AE0-3A31A4FD106A}"/>
              </a:ext>
            </a:extLst>
          </p:cNvPr>
          <p:cNvCxnSpPr>
            <a:cxnSpLocks/>
          </p:cNvCxnSpPr>
          <p:nvPr/>
        </p:nvCxnSpPr>
        <p:spPr>
          <a:xfrm>
            <a:off x="11957944" y="2362283"/>
            <a:ext cx="20550" cy="3767057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ep 86">
            <a:extLst>
              <a:ext uri="{FF2B5EF4-FFF2-40B4-BE49-F238E27FC236}">
                <a16:creationId xmlns:a16="http://schemas.microsoft.com/office/drawing/2014/main" id="{4BD4A855-4D98-D8EC-04F0-DF7E18555347}"/>
              </a:ext>
            </a:extLst>
          </p:cNvPr>
          <p:cNvGrpSpPr/>
          <p:nvPr/>
        </p:nvGrpSpPr>
        <p:grpSpPr>
          <a:xfrm>
            <a:off x="926966" y="230741"/>
            <a:ext cx="11339668" cy="2186587"/>
            <a:chOff x="926966" y="322182"/>
            <a:chExt cx="11339668" cy="2186587"/>
          </a:xfrm>
        </p:grpSpPr>
        <p:cxnSp>
          <p:nvCxnSpPr>
            <p:cNvPr id="4" name="Rechte verbindingslijn 3">
              <a:extLst>
                <a:ext uri="{FF2B5EF4-FFF2-40B4-BE49-F238E27FC236}">
                  <a16:creationId xmlns:a16="http://schemas.microsoft.com/office/drawing/2014/main" id="{AE5E6664-048F-6CE1-67E1-FC3CF80145BF}"/>
                </a:ext>
              </a:extLst>
            </p:cNvPr>
            <p:cNvCxnSpPr>
              <a:cxnSpLocks/>
            </p:cNvCxnSpPr>
            <p:nvPr/>
          </p:nvCxnSpPr>
          <p:spPr>
            <a:xfrm>
              <a:off x="985209" y="1757346"/>
              <a:ext cx="1110324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ep 85">
              <a:extLst>
                <a:ext uri="{FF2B5EF4-FFF2-40B4-BE49-F238E27FC236}">
                  <a16:creationId xmlns:a16="http://schemas.microsoft.com/office/drawing/2014/main" id="{1CD5A80E-1194-F17A-9F6B-C35B87B80C03}"/>
                </a:ext>
              </a:extLst>
            </p:cNvPr>
            <p:cNvGrpSpPr/>
            <p:nvPr/>
          </p:nvGrpSpPr>
          <p:grpSpPr>
            <a:xfrm>
              <a:off x="926966" y="322182"/>
              <a:ext cx="11339668" cy="2186587"/>
              <a:chOff x="926966" y="322182"/>
              <a:chExt cx="11339668" cy="2186587"/>
            </a:xfrm>
          </p:grpSpPr>
          <p:sp>
            <p:nvSpPr>
              <p:cNvPr id="6" name="Ovaal 5">
                <a:extLst>
                  <a:ext uri="{FF2B5EF4-FFF2-40B4-BE49-F238E27FC236}">
                    <a16:creationId xmlns:a16="http://schemas.microsoft.com/office/drawing/2014/main" id="{6E5389D7-41C4-1A08-94B9-2276764F8DEF}"/>
                  </a:ext>
                </a:extLst>
              </p:cNvPr>
              <p:cNvSpPr/>
              <p:nvPr/>
            </p:nvSpPr>
            <p:spPr>
              <a:xfrm>
                <a:off x="1066055" y="1595346"/>
                <a:ext cx="324000" cy="324000"/>
              </a:xfrm>
              <a:prstGeom prst="ellipse">
                <a:avLst/>
              </a:prstGeom>
              <a:solidFill>
                <a:srgbClr val="D5383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A569E6ED-3A1C-80BA-79D5-728C136BAC7C}"/>
                  </a:ext>
                </a:extLst>
              </p:cNvPr>
              <p:cNvSpPr txBox="1"/>
              <p:nvPr/>
            </p:nvSpPr>
            <p:spPr>
              <a:xfrm>
                <a:off x="926966" y="1980933"/>
                <a:ext cx="6017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8 </a:t>
                </a:r>
                <a:b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</a:b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feb</a:t>
                </a:r>
              </a:p>
            </p:txBody>
          </p:sp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E3A75116-86BC-A042-4D73-1AAFAF179D83}"/>
                  </a:ext>
                </a:extLst>
              </p:cNvPr>
              <p:cNvSpPr txBox="1"/>
              <p:nvPr/>
            </p:nvSpPr>
            <p:spPr>
              <a:xfrm rot="16200000">
                <a:off x="606012" y="816712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POH</a:t>
                </a:r>
              </a:p>
            </p:txBody>
          </p:sp>
          <p:sp>
            <p:nvSpPr>
              <p:cNvPr id="9" name="Ovaal 8">
                <a:extLst>
                  <a:ext uri="{FF2B5EF4-FFF2-40B4-BE49-F238E27FC236}">
                    <a16:creationId xmlns:a16="http://schemas.microsoft.com/office/drawing/2014/main" id="{2E2F2080-EBC1-B4CD-C1C4-E17657DCB45E}"/>
                  </a:ext>
                </a:extLst>
              </p:cNvPr>
              <p:cNvSpPr/>
              <p:nvPr/>
            </p:nvSpPr>
            <p:spPr>
              <a:xfrm>
                <a:off x="2760569" y="1595344"/>
                <a:ext cx="324000" cy="324000"/>
              </a:xfrm>
              <a:prstGeom prst="ellipse">
                <a:avLst/>
              </a:prstGeom>
              <a:solidFill>
                <a:srgbClr val="D5383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64F20222-69C7-938A-75E1-E47A4F32F5DC}"/>
                  </a:ext>
                </a:extLst>
              </p:cNvPr>
              <p:cNvSpPr txBox="1"/>
              <p:nvPr/>
            </p:nvSpPr>
            <p:spPr>
              <a:xfrm>
                <a:off x="2621480" y="1980931"/>
                <a:ext cx="6017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29 feb</a:t>
                </a:r>
              </a:p>
            </p:txBody>
          </p:sp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203463D-158C-02D1-E7AB-32FB402B5310}"/>
                  </a:ext>
                </a:extLst>
              </p:cNvPr>
              <p:cNvSpPr txBox="1"/>
              <p:nvPr/>
            </p:nvSpPr>
            <p:spPr>
              <a:xfrm rot="16200000">
                <a:off x="2300526" y="816710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POH</a:t>
                </a:r>
              </a:p>
            </p:txBody>
          </p:sp>
          <p:sp>
            <p:nvSpPr>
              <p:cNvPr id="12" name="Ovaal 11">
                <a:extLst>
                  <a:ext uri="{FF2B5EF4-FFF2-40B4-BE49-F238E27FC236}">
                    <a16:creationId xmlns:a16="http://schemas.microsoft.com/office/drawing/2014/main" id="{EC6C9CA4-CE73-94B3-5880-BEE20AD37502}"/>
                  </a:ext>
                </a:extLst>
              </p:cNvPr>
              <p:cNvSpPr/>
              <p:nvPr/>
            </p:nvSpPr>
            <p:spPr>
              <a:xfrm>
                <a:off x="4360123" y="1595344"/>
                <a:ext cx="324000" cy="324000"/>
              </a:xfrm>
              <a:prstGeom prst="ellipse">
                <a:avLst/>
              </a:prstGeom>
              <a:solidFill>
                <a:srgbClr val="D5383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7103920-ED12-7881-CB00-31BCF35E309F}"/>
                  </a:ext>
                </a:extLst>
              </p:cNvPr>
              <p:cNvSpPr txBox="1"/>
              <p:nvPr/>
            </p:nvSpPr>
            <p:spPr>
              <a:xfrm>
                <a:off x="4221034" y="1980931"/>
                <a:ext cx="6017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18 mrt</a:t>
                </a:r>
              </a:p>
            </p:txBody>
          </p:sp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FEFAC9A-2B97-5EC4-17CD-04D991F59E81}"/>
                  </a:ext>
                </a:extLst>
              </p:cNvPr>
              <p:cNvSpPr txBox="1"/>
              <p:nvPr/>
            </p:nvSpPr>
            <p:spPr>
              <a:xfrm rot="16200000">
                <a:off x="3900080" y="816710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POH</a:t>
                </a:r>
              </a:p>
            </p:txBody>
          </p:sp>
          <p:sp>
            <p:nvSpPr>
              <p:cNvPr id="15" name="Ovaal 14">
                <a:extLst>
                  <a:ext uri="{FF2B5EF4-FFF2-40B4-BE49-F238E27FC236}">
                    <a16:creationId xmlns:a16="http://schemas.microsoft.com/office/drawing/2014/main" id="{1592A8C3-32CF-F395-21A0-9977404422A5}"/>
                  </a:ext>
                </a:extLst>
              </p:cNvPr>
              <p:cNvSpPr/>
              <p:nvPr/>
            </p:nvSpPr>
            <p:spPr>
              <a:xfrm>
                <a:off x="9234543" y="1599962"/>
                <a:ext cx="324000" cy="324000"/>
              </a:xfrm>
              <a:prstGeom prst="ellipse">
                <a:avLst/>
              </a:prstGeom>
              <a:solidFill>
                <a:srgbClr val="D5383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109FAF8-8D4B-9639-6DFC-9FC0EB00E94C}"/>
                  </a:ext>
                </a:extLst>
              </p:cNvPr>
              <p:cNvSpPr txBox="1"/>
              <p:nvPr/>
            </p:nvSpPr>
            <p:spPr>
              <a:xfrm rot="16200000">
                <a:off x="8774500" y="821328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POH/SG</a:t>
                </a:r>
              </a:p>
            </p:txBody>
          </p:sp>
          <p:sp>
            <p:nvSpPr>
              <p:cNvPr id="32" name="Ovaal 31">
                <a:extLst>
                  <a:ext uri="{FF2B5EF4-FFF2-40B4-BE49-F238E27FC236}">
                    <a16:creationId xmlns:a16="http://schemas.microsoft.com/office/drawing/2014/main" id="{F08CAFF2-1B63-FE15-ABBC-3EB771B405D9}"/>
                  </a:ext>
                </a:extLst>
              </p:cNvPr>
              <p:cNvSpPr/>
              <p:nvPr/>
            </p:nvSpPr>
            <p:spPr>
              <a:xfrm>
                <a:off x="2199106" y="1595344"/>
                <a:ext cx="324000" cy="324000"/>
              </a:xfrm>
              <a:prstGeom prst="ellipse">
                <a:avLst/>
              </a:prstGeom>
              <a:solidFill>
                <a:srgbClr val="1E6B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1B2A4F1-07CD-AAB5-5525-07BCAF340532}"/>
                  </a:ext>
                </a:extLst>
              </p:cNvPr>
              <p:cNvSpPr txBox="1"/>
              <p:nvPr/>
            </p:nvSpPr>
            <p:spPr>
              <a:xfrm>
                <a:off x="2060017" y="1980931"/>
                <a:ext cx="6017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20 feb</a:t>
                </a:r>
              </a:p>
            </p:txBody>
          </p:sp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EEB0B6DE-4FD6-4F1C-68EB-26C868B67AD2}"/>
                  </a:ext>
                </a:extLst>
              </p:cNvPr>
              <p:cNvSpPr txBox="1"/>
              <p:nvPr/>
            </p:nvSpPr>
            <p:spPr>
              <a:xfrm rot="16200000">
                <a:off x="1739063" y="816710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PG</a:t>
                </a:r>
              </a:p>
            </p:txBody>
          </p:sp>
          <p:sp>
            <p:nvSpPr>
              <p:cNvPr id="36" name="Ovaal 35">
                <a:extLst>
                  <a:ext uri="{FF2B5EF4-FFF2-40B4-BE49-F238E27FC236}">
                    <a16:creationId xmlns:a16="http://schemas.microsoft.com/office/drawing/2014/main" id="{B49B24C4-A14D-78AD-82BA-89E1D6099267}"/>
                  </a:ext>
                </a:extLst>
              </p:cNvPr>
              <p:cNvSpPr/>
              <p:nvPr/>
            </p:nvSpPr>
            <p:spPr>
              <a:xfrm>
                <a:off x="3851930" y="1595345"/>
                <a:ext cx="324000" cy="324000"/>
              </a:xfrm>
              <a:prstGeom prst="ellipse">
                <a:avLst/>
              </a:prstGeom>
              <a:solidFill>
                <a:srgbClr val="1E6B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A8F027AA-A632-3813-96C8-BF5F049E1AE7}"/>
                  </a:ext>
                </a:extLst>
              </p:cNvPr>
              <p:cNvSpPr txBox="1"/>
              <p:nvPr/>
            </p:nvSpPr>
            <p:spPr>
              <a:xfrm>
                <a:off x="3712841" y="1980932"/>
                <a:ext cx="6017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12 mrt</a:t>
                </a:r>
              </a:p>
            </p:txBody>
          </p:sp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416580D2-C2AC-CD72-1612-E21FEC677288}"/>
                  </a:ext>
                </a:extLst>
              </p:cNvPr>
              <p:cNvSpPr txBox="1"/>
              <p:nvPr/>
            </p:nvSpPr>
            <p:spPr>
              <a:xfrm rot="16200000">
                <a:off x="3391887" y="816711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PG</a:t>
                </a:r>
              </a:p>
            </p:txBody>
          </p:sp>
          <p:sp>
            <p:nvSpPr>
              <p:cNvPr id="40" name="Ovaal 39">
                <a:extLst>
                  <a:ext uri="{FF2B5EF4-FFF2-40B4-BE49-F238E27FC236}">
                    <a16:creationId xmlns:a16="http://schemas.microsoft.com/office/drawing/2014/main" id="{90CE8A85-AF83-0C58-8AE5-66989D86A70E}"/>
                  </a:ext>
                </a:extLst>
              </p:cNvPr>
              <p:cNvSpPr/>
              <p:nvPr/>
            </p:nvSpPr>
            <p:spPr>
              <a:xfrm>
                <a:off x="5663540" y="1599962"/>
                <a:ext cx="324000" cy="324000"/>
              </a:xfrm>
              <a:prstGeom prst="ellipse">
                <a:avLst/>
              </a:prstGeom>
              <a:solidFill>
                <a:srgbClr val="1E6B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CEF7CD23-AC8F-46CF-5E8F-176EE83E48E2}"/>
                  </a:ext>
                </a:extLst>
              </p:cNvPr>
              <p:cNvSpPr txBox="1"/>
              <p:nvPr/>
            </p:nvSpPr>
            <p:spPr>
              <a:xfrm>
                <a:off x="5524451" y="1985549"/>
                <a:ext cx="6017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2 </a:t>
                </a:r>
                <a:b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</a:b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apr</a:t>
                </a:r>
              </a:p>
            </p:txBody>
          </p:sp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1315196E-8557-F88C-DE7E-0D5D39FC53A2}"/>
                  </a:ext>
                </a:extLst>
              </p:cNvPr>
              <p:cNvSpPr txBox="1"/>
              <p:nvPr/>
            </p:nvSpPr>
            <p:spPr>
              <a:xfrm rot="16200000">
                <a:off x="5203497" y="821328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PG</a:t>
                </a:r>
              </a:p>
            </p:txBody>
          </p:sp>
          <p:sp>
            <p:nvSpPr>
              <p:cNvPr id="44" name="Ovaal 43">
                <a:extLst>
                  <a:ext uri="{FF2B5EF4-FFF2-40B4-BE49-F238E27FC236}">
                    <a16:creationId xmlns:a16="http://schemas.microsoft.com/office/drawing/2014/main" id="{498367D4-8E1A-F4C8-6F32-A151AEA4A4FE}"/>
                  </a:ext>
                </a:extLst>
              </p:cNvPr>
              <p:cNvSpPr/>
              <p:nvPr/>
            </p:nvSpPr>
            <p:spPr>
              <a:xfrm>
                <a:off x="6406598" y="1590509"/>
                <a:ext cx="324000" cy="324000"/>
              </a:xfrm>
              <a:prstGeom prst="ellipse">
                <a:avLst/>
              </a:prstGeom>
              <a:solidFill>
                <a:srgbClr val="D5383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CCFC3C1A-67FA-166C-FD87-0F99A7886F81}"/>
                  </a:ext>
                </a:extLst>
              </p:cNvPr>
              <p:cNvSpPr txBox="1"/>
              <p:nvPr/>
            </p:nvSpPr>
            <p:spPr>
              <a:xfrm rot="16200000">
                <a:off x="5946555" y="811875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POH/SG</a:t>
                </a:r>
              </a:p>
            </p:txBody>
          </p:sp>
          <p:sp>
            <p:nvSpPr>
              <p:cNvPr id="47" name="Ovaal 46">
                <a:extLst>
                  <a:ext uri="{FF2B5EF4-FFF2-40B4-BE49-F238E27FC236}">
                    <a16:creationId xmlns:a16="http://schemas.microsoft.com/office/drawing/2014/main" id="{002C6803-AFA4-2482-C144-6AE6CB86E5A3}"/>
                  </a:ext>
                </a:extLst>
              </p:cNvPr>
              <p:cNvSpPr/>
              <p:nvPr/>
            </p:nvSpPr>
            <p:spPr>
              <a:xfrm>
                <a:off x="7119463" y="1590509"/>
                <a:ext cx="324000" cy="324000"/>
              </a:xfrm>
              <a:prstGeom prst="ellipse">
                <a:avLst/>
              </a:prstGeom>
              <a:solidFill>
                <a:srgbClr val="1E6B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3F7AC0DB-458C-BC91-3867-EA55D280552C}"/>
                  </a:ext>
                </a:extLst>
              </p:cNvPr>
              <p:cNvSpPr txBox="1"/>
              <p:nvPr/>
            </p:nvSpPr>
            <p:spPr>
              <a:xfrm>
                <a:off x="6980374" y="1976096"/>
                <a:ext cx="6017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23 apr</a:t>
                </a:r>
              </a:p>
            </p:txBody>
          </p:sp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E07473D6-737A-038C-00AD-81439257DA0F}"/>
                  </a:ext>
                </a:extLst>
              </p:cNvPr>
              <p:cNvSpPr txBox="1"/>
              <p:nvPr/>
            </p:nvSpPr>
            <p:spPr>
              <a:xfrm rot="16200000">
                <a:off x="6659420" y="811875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PG</a:t>
                </a:r>
              </a:p>
            </p:txBody>
          </p:sp>
          <p:sp>
            <p:nvSpPr>
              <p:cNvPr id="52" name="Ovaal 51">
                <a:extLst>
                  <a:ext uri="{FF2B5EF4-FFF2-40B4-BE49-F238E27FC236}">
                    <a16:creationId xmlns:a16="http://schemas.microsoft.com/office/drawing/2014/main" id="{772FC27E-2317-C391-0B16-37ECCAD36DC7}"/>
                  </a:ext>
                </a:extLst>
              </p:cNvPr>
              <p:cNvSpPr/>
              <p:nvPr/>
            </p:nvSpPr>
            <p:spPr>
              <a:xfrm>
                <a:off x="8612868" y="1599962"/>
                <a:ext cx="324000" cy="324000"/>
              </a:xfrm>
              <a:prstGeom prst="ellipse">
                <a:avLst/>
              </a:prstGeom>
              <a:solidFill>
                <a:srgbClr val="1E6B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BB88BB2E-5AE3-8DD3-B8D1-8424F61C5642}"/>
                  </a:ext>
                </a:extLst>
              </p:cNvPr>
              <p:cNvSpPr txBox="1"/>
              <p:nvPr/>
            </p:nvSpPr>
            <p:spPr>
              <a:xfrm>
                <a:off x="8473779" y="1985549"/>
                <a:ext cx="6017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15 mei</a:t>
                </a:r>
              </a:p>
            </p:txBody>
          </p:sp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25F62E3E-98B0-9E41-021D-8BC50CE266F0}"/>
                  </a:ext>
                </a:extLst>
              </p:cNvPr>
              <p:cNvSpPr txBox="1"/>
              <p:nvPr/>
            </p:nvSpPr>
            <p:spPr>
              <a:xfrm rot="16200000">
                <a:off x="8152825" y="821328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PG</a:t>
                </a:r>
              </a:p>
            </p:txBody>
          </p:sp>
          <p:sp>
            <p:nvSpPr>
              <p:cNvPr id="56" name="Ovaal 55">
                <a:extLst>
                  <a:ext uri="{FF2B5EF4-FFF2-40B4-BE49-F238E27FC236}">
                    <a16:creationId xmlns:a16="http://schemas.microsoft.com/office/drawing/2014/main" id="{B77A87BE-9DCB-C6AE-E3A6-78DDEB2C9197}"/>
                  </a:ext>
                </a:extLst>
              </p:cNvPr>
              <p:cNvSpPr/>
              <p:nvPr/>
            </p:nvSpPr>
            <p:spPr>
              <a:xfrm>
                <a:off x="10044468" y="1590509"/>
                <a:ext cx="324000" cy="324000"/>
              </a:xfrm>
              <a:prstGeom prst="ellipse">
                <a:avLst/>
              </a:prstGeom>
              <a:solidFill>
                <a:srgbClr val="1E6B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315C9B64-DACA-FC45-FA44-C4312366745D}"/>
                  </a:ext>
                </a:extLst>
              </p:cNvPr>
              <p:cNvSpPr txBox="1"/>
              <p:nvPr/>
            </p:nvSpPr>
            <p:spPr>
              <a:xfrm>
                <a:off x="9905379" y="1976096"/>
                <a:ext cx="6017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7 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juni</a:t>
                </a:r>
              </a:p>
            </p:txBody>
          </p:sp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B5D27766-9E5E-4CCC-F584-79394335EDF8}"/>
                  </a:ext>
                </a:extLst>
              </p:cNvPr>
              <p:cNvSpPr txBox="1"/>
              <p:nvPr/>
            </p:nvSpPr>
            <p:spPr>
              <a:xfrm rot="16200000">
                <a:off x="9584425" y="811875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PG</a:t>
                </a:r>
              </a:p>
            </p:txBody>
          </p:sp>
          <p:sp>
            <p:nvSpPr>
              <p:cNvPr id="60" name="Ovaal 59">
                <a:extLst>
                  <a:ext uri="{FF2B5EF4-FFF2-40B4-BE49-F238E27FC236}">
                    <a16:creationId xmlns:a16="http://schemas.microsoft.com/office/drawing/2014/main" id="{9D6D5136-D335-2E08-E584-838485A77549}"/>
                  </a:ext>
                </a:extLst>
              </p:cNvPr>
              <p:cNvSpPr/>
              <p:nvPr/>
            </p:nvSpPr>
            <p:spPr>
              <a:xfrm>
                <a:off x="11454556" y="1599962"/>
                <a:ext cx="324000" cy="324000"/>
              </a:xfrm>
              <a:prstGeom prst="ellipse">
                <a:avLst/>
              </a:prstGeom>
              <a:solidFill>
                <a:srgbClr val="1E6B8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37FEEB90-79A3-550D-305C-E4378560ED57}"/>
                  </a:ext>
                </a:extLst>
              </p:cNvPr>
              <p:cNvSpPr txBox="1"/>
              <p:nvPr/>
            </p:nvSpPr>
            <p:spPr>
              <a:xfrm>
                <a:off x="11315467" y="1985549"/>
                <a:ext cx="6017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28 juni</a:t>
                </a:r>
              </a:p>
            </p:txBody>
          </p:sp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211F8F7A-6F2F-AEB8-0001-43822BC99866}"/>
                  </a:ext>
                </a:extLst>
              </p:cNvPr>
              <p:cNvSpPr txBox="1"/>
              <p:nvPr/>
            </p:nvSpPr>
            <p:spPr>
              <a:xfrm rot="16200000">
                <a:off x="10994513" y="821328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E6B83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PG</a:t>
                </a:r>
              </a:p>
            </p:txBody>
          </p:sp>
          <p:sp>
            <p:nvSpPr>
              <p:cNvPr id="64" name="Ovaal 63">
                <a:extLst>
                  <a:ext uri="{FF2B5EF4-FFF2-40B4-BE49-F238E27FC236}">
                    <a16:creationId xmlns:a16="http://schemas.microsoft.com/office/drawing/2014/main" id="{4E50CBBB-2C4C-F3CE-5FF4-81DF697A464C}"/>
                  </a:ext>
                </a:extLst>
              </p:cNvPr>
              <p:cNvSpPr/>
              <p:nvPr/>
            </p:nvSpPr>
            <p:spPr>
              <a:xfrm>
                <a:off x="11790060" y="1590515"/>
                <a:ext cx="324000" cy="324000"/>
              </a:xfrm>
              <a:prstGeom prst="ellipse">
                <a:avLst/>
              </a:prstGeom>
              <a:solidFill>
                <a:srgbClr val="D5383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33EA8CFC-C39C-BFA3-CA49-6F0A29C7F606}"/>
                  </a:ext>
                </a:extLst>
              </p:cNvPr>
              <p:cNvSpPr txBox="1"/>
              <p:nvPr/>
            </p:nvSpPr>
            <p:spPr>
              <a:xfrm rot="16200000">
                <a:off x="11330017" y="811881"/>
                <a:ext cx="1287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POH/SG</a:t>
                </a:r>
              </a:p>
            </p:txBody>
          </p:sp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383BABFE-D6A8-31F6-1AEB-47ABE05FBF0F}"/>
                  </a:ext>
                </a:extLst>
              </p:cNvPr>
              <p:cNvSpPr txBox="1"/>
              <p:nvPr/>
            </p:nvSpPr>
            <p:spPr>
              <a:xfrm>
                <a:off x="9090381" y="1993634"/>
                <a:ext cx="60172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?</a:t>
                </a:r>
              </a:p>
            </p:txBody>
          </p:sp>
          <p:sp>
            <p:nvSpPr>
              <p:cNvPr id="74" name="Tekstvak 73">
                <a:extLst>
                  <a:ext uri="{FF2B5EF4-FFF2-40B4-BE49-F238E27FC236}">
                    <a16:creationId xmlns:a16="http://schemas.microsoft.com/office/drawing/2014/main" id="{CB66AA65-D2E3-B193-5178-1F0725C85078}"/>
                  </a:ext>
                </a:extLst>
              </p:cNvPr>
              <p:cNvSpPr txBox="1"/>
              <p:nvPr/>
            </p:nvSpPr>
            <p:spPr>
              <a:xfrm>
                <a:off x="6252412" y="1997919"/>
                <a:ext cx="60172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?</a:t>
                </a:r>
              </a:p>
            </p:txBody>
          </p:sp>
          <p:sp>
            <p:nvSpPr>
              <p:cNvPr id="85" name="Tekstvak 84">
                <a:extLst>
                  <a:ext uri="{FF2B5EF4-FFF2-40B4-BE49-F238E27FC236}">
                    <a16:creationId xmlns:a16="http://schemas.microsoft.com/office/drawing/2014/main" id="{5C5AD21E-8BB1-25A3-9490-AB314FFCB7B9}"/>
                  </a:ext>
                </a:extLst>
              </p:cNvPr>
              <p:cNvSpPr txBox="1"/>
              <p:nvPr/>
            </p:nvSpPr>
            <p:spPr>
              <a:xfrm>
                <a:off x="11664907" y="1988828"/>
                <a:ext cx="60172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?</a:t>
                </a:r>
              </a:p>
            </p:txBody>
          </p:sp>
        </p:grpSp>
      </p:grpSp>
      <p:cxnSp>
        <p:nvCxnSpPr>
          <p:cNvPr id="90" name="Rechte verbindingslijn 89">
            <a:extLst>
              <a:ext uri="{FF2B5EF4-FFF2-40B4-BE49-F238E27FC236}">
                <a16:creationId xmlns:a16="http://schemas.microsoft.com/office/drawing/2014/main" id="{4E22BC0B-F80D-FB25-EEA3-8F5670BCF2C0}"/>
              </a:ext>
            </a:extLst>
          </p:cNvPr>
          <p:cNvCxnSpPr>
            <a:cxnSpLocks/>
          </p:cNvCxnSpPr>
          <p:nvPr/>
        </p:nvCxnSpPr>
        <p:spPr>
          <a:xfrm>
            <a:off x="6581474" y="2362283"/>
            <a:ext cx="0" cy="2327704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02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90DCB-6C97-FF6F-1ADE-B77DF35CEA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met diagonaal twee afgeronde hoeken 10">
            <a:extLst>
              <a:ext uri="{FF2B5EF4-FFF2-40B4-BE49-F238E27FC236}">
                <a16:creationId xmlns:a16="http://schemas.microsoft.com/office/drawing/2014/main" id="{CA417FB1-5F10-2434-FD72-BE4F232B6C98}"/>
              </a:ext>
            </a:extLst>
          </p:cNvPr>
          <p:cNvSpPr/>
          <p:nvPr/>
        </p:nvSpPr>
        <p:spPr>
          <a:xfrm>
            <a:off x="518149" y="1604436"/>
            <a:ext cx="8505929" cy="4406620"/>
          </a:xfrm>
          <a:prstGeom prst="round2DiagRect">
            <a:avLst/>
          </a:prstGeom>
          <a:solidFill>
            <a:srgbClr val="41BA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110DA26-B1A7-3FB2-AEB8-2636E40BA22E}"/>
              </a:ext>
            </a:extLst>
          </p:cNvPr>
          <p:cNvSpPr txBox="1"/>
          <p:nvPr/>
        </p:nvSpPr>
        <p:spPr>
          <a:xfrm>
            <a:off x="894316" y="2129158"/>
            <a:ext cx="7958502" cy="308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ts val="246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Gezamenlijke visie en uitgangspunten</a:t>
            </a:r>
          </a:p>
          <a:p>
            <a:pPr marL="285750" marR="0" lvl="0" indent="-285750" algn="l" defTabSz="457200" rtl="0" eaLnBrk="1" fontAlgn="auto" latinLnBrk="0" hangingPunct="1">
              <a:lnSpc>
                <a:spcPts val="246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Structurele link </a:t>
            </a: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met DB</a:t>
            </a: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ts val="246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Communicatielijnen tussen diverse gremia, themalijnen en organisaties</a:t>
            </a:r>
          </a:p>
          <a:p>
            <a:pPr marL="285750" marR="0" lvl="0" indent="-285750" algn="l" defTabSz="457200" rtl="0" eaLnBrk="1" fontAlgn="auto" latinLnBrk="0" hangingPunct="1">
              <a:lnSpc>
                <a:spcPts val="246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Beschikbaarheid en financiering structurele programmacapaciteit en expertise</a:t>
            </a:r>
          </a:p>
          <a:p>
            <a:pPr marL="285750" marR="0" lvl="0" indent="-285750" algn="l" defTabSz="457200" rtl="0" eaLnBrk="1" fontAlgn="auto" latinLnBrk="0" hangingPunct="1">
              <a:lnSpc>
                <a:spcPts val="246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Betrokkenheid belangrijke stakeholders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rgbClr val="1E6B83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ts val="246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1E6B83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E0BF334-7B44-52C0-98D0-22390CBF727E}"/>
              </a:ext>
            </a:extLst>
          </p:cNvPr>
          <p:cNvSpPr txBox="1"/>
          <p:nvPr/>
        </p:nvSpPr>
        <p:spPr>
          <a:xfrm>
            <a:off x="498203" y="214457"/>
            <a:ext cx="8750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Belangrijkste uitdagingen huidige fase</a:t>
            </a:r>
          </a:p>
        </p:txBody>
      </p:sp>
    </p:spTree>
    <p:extLst>
      <p:ext uri="{BB962C8B-B14F-4D97-AF65-F5344CB8AC3E}">
        <p14:creationId xmlns:p14="http://schemas.microsoft.com/office/powerpoint/2010/main" val="9063319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299</Words>
  <Application>Microsoft Office PowerPoint</Application>
  <PresentationFormat>Breedbeeld</PresentationFormat>
  <Paragraphs>77</Paragraphs>
  <Slides>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3" baseType="lpstr">
      <vt:lpstr>Aptos</vt:lpstr>
      <vt:lpstr>Aptos Display</vt:lpstr>
      <vt:lpstr>Arial</vt:lpstr>
      <vt:lpstr>Arial Rounded MT Bold</vt:lpstr>
      <vt:lpstr>Calibri</vt:lpstr>
      <vt:lpstr>Corbel</vt:lpstr>
      <vt:lpstr>Overpass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Catrien Verhoeven</dc:creator>
  <cp:lastModifiedBy>Catrien Verhoeven</cp:lastModifiedBy>
  <cp:revision>1</cp:revision>
  <dcterms:created xsi:type="dcterms:W3CDTF">2024-03-13T09:43:02Z</dcterms:created>
  <dcterms:modified xsi:type="dcterms:W3CDTF">2024-03-13T09:44:12Z</dcterms:modified>
</cp:coreProperties>
</file>